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media/image52.jpg" ContentType="image/png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  <p:sldMasterId id="2147483684" r:id="rId3"/>
    <p:sldMasterId id="2147483691" r:id="rId4"/>
  </p:sldMasterIdLst>
  <p:notesMasterIdLst>
    <p:notesMasterId r:id="rId54"/>
  </p:notesMasterIdLst>
  <p:handoutMasterIdLst>
    <p:handoutMasterId r:id="rId55"/>
  </p:handoutMasterIdLst>
  <p:sldIdLst>
    <p:sldId id="354" r:id="rId5"/>
    <p:sldId id="424" r:id="rId6"/>
    <p:sldId id="457" r:id="rId7"/>
    <p:sldId id="458" r:id="rId8"/>
    <p:sldId id="459" r:id="rId9"/>
    <p:sldId id="460" r:id="rId10"/>
    <p:sldId id="461" r:id="rId11"/>
    <p:sldId id="462" r:id="rId12"/>
    <p:sldId id="463" r:id="rId13"/>
    <p:sldId id="464" r:id="rId14"/>
    <p:sldId id="465" r:id="rId15"/>
    <p:sldId id="466" r:id="rId16"/>
    <p:sldId id="467" r:id="rId17"/>
    <p:sldId id="468" r:id="rId18"/>
    <p:sldId id="469" r:id="rId19"/>
    <p:sldId id="470" r:id="rId20"/>
    <p:sldId id="471" r:id="rId21"/>
    <p:sldId id="472" r:id="rId22"/>
    <p:sldId id="473" r:id="rId23"/>
    <p:sldId id="474" r:id="rId24"/>
    <p:sldId id="423" r:id="rId25"/>
    <p:sldId id="432" r:id="rId26"/>
    <p:sldId id="434" r:id="rId27"/>
    <p:sldId id="481" r:id="rId28"/>
    <p:sldId id="475" r:id="rId29"/>
    <p:sldId id="483" r:id="rId30"/>
    <p:sldId id="482" r:id="rId31"/>
    <p:sldId id="484" r:id="rId32"/>
    <p:sldId id="485" r:id="rId33"/>
    <p:sldId id="476" r:id="rId34"/>
    <p:sldId id="433" r:id="rId35"/>
    <p:sldId id="435" r:id="rId36"/>
    <p:sldId id="439" r:id="rId37"/>
    <p:sldId id="480" r:id="rId38"/>
    <p:sldId id="477" r:id="rId39"/>
    <p:sldId id="478" r:id="rId40"/>
    <p:sldId id="436" r:id="rId41"/>
    <p:sldId id="438" r:id="rId42"/>
    <p:sldId id="437" r:id="rId43"/>
    <p:sldId id="452" r:id="rId44"/>
    <p:sldId id="454" r:id="rId45"/>
    <p:sldId id="446" r:id="rId46"/>
    <p:sldId id="455" r:id="rId47"/>
    <p:sldId id="447" r:id="rId48"/>
    <p:sldId id="448" r:id="rId49"/>
    <p:sldId id="456" r:id="rId50"/>
    <p:sldId id="449" r:id="rId51"/>
    <p:sldId id="450" r:id="rId52"/>
    <p:sldId id="444" r:id="rId53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B6"/>
    <a:srgbClr val="F7A81B"/>
    <a:srgbClr val="F57A1E"/>
    <a:srgbClr val="00246C"/>
    <a:srgbClr val="D61A69"/>
    <a:srgbClr val="14458A"/>
    <a:srgbClr val="EAAD0D"/>
    <a:srgbClr val="FFE8CC"/>
    <a:srgbClr val="F47621"/>
    <a:srgbClr val="00A2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7" autoAdjust="0"/>
    <p:restoredTop sz="93712" autoAdjust="0"/>
  </p:normalViewPr>
  <p:slideViewPr>
    <p:cSldViewPr>
      <p:cViewPr varScale="1">
        <p:scale>
          <a:sx n="64" d="100"/>
          <a:sy n="64" d="100"/>
        </p:scale>
        <p:origin x="1404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4" Type="http://schemas.openxmlformats.org/officeDocument/2006/relationships/image" Target="../media/image6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1.wmf"/><Relationship Id="rId1" Type="http://schemas.openxmlformats.org/officeDocument/2006/relationships/image" Target="../media/image7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602A1-4739-4E60-90B9-8D8041668778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ED526-7549-4ECD-A723-3F1E61DE3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4947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46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noProof="0" smtClean="0"/>
              <a:t>Click to edit Master text styles</a:t>
            </a:r>
          </a:p>
          <a:p>
            <a:pPr lvl="1"/>
            <a:r>
              <a:rPr lang="bg-BG" noProof="0" smtClean="0"/>
              <a:t>Second level</a:t>
            </a:r>
          </a:p>
          <a:p>
            <a:pPr lvl="2"/>
            <a:r>
              <a:rPr lang="bg-BG" noProof="0" smtClean="0"/>
              <a:t>Third level</a:t>
            </a:r>
          </a:p>
          <a:p>
            <a:pPr lvl="3"/>
            <a:r>
              <a:rPr lang="bg-BG" noProof="0" smtClean="0"/>
              <a:t>Fourth level</a:t>
            </a:r>
          </a:p>
          <a:p>
            <a:pPr lvl="4"/>
            <a:r>
              <a:rPr lang="bg-BG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6929FBC-DC2E-4090-9D68-96DC05C65C5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501897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8244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28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01383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29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24171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30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825783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32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8117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33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57772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34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32798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35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060801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36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35508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38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1878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39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63344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4388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40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28371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41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21393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42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43290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43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803401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44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599113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45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86936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46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25687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47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04576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49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857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Arial" charset="0"/>
              <a:ea typeface="ヒラギノ角ゴ Pro W3" charset="-128"/>
            </a:endParaRPr>
          </a:p>
        </p:txBody>
      </p:sp>
      <p:sp>
        <p:nvSpPr>
          <p:cNvPr id="50180" name="Date Placeholder 3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defTabSz="931863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defTabSz="931863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defTabSz="931863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defTabSz="931863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fld id="{D040F561-6CAF-E34E-AD39-E4B9DE41A8E5}" type="datetime1">
              <a:rPr lang="en-US" altLang="en-US" sz="1200"/>
              <a:pPr/>
              <a:t>3/20/2018</a:t>
            </a:fld>
            <a:endParaRPr lang="en-US" altLang="en-US" sz="1200"/>
          </a:p>
        </p:txBody>
      </p:sp>
      <p:sp>
        <p:nvSpPr>
          <p:cNvPr id="50181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defTabSz="931863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defTabSz="931863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defTabSz="931863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defTabSz="931863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fld id="{159B5DA2-0B6D-0446-94AE-29222C926087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0087304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22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074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23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11353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24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1580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25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27297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26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8940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27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4241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AEEF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AEEF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5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67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9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83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19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55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60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5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10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0" i="0" cap="all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17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6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96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959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25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5DAA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5DAA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extBox 9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1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8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98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Georgia"/>
                <a:cs typeface="Georgia"/>
              </a:defRPr>
            </a:lvl1pPr>
            <a:lvl2pPr>
              <a:defRPr sz="2800">
                <a:latin typeface="Georgia"/>
                <a:cs typeface="Georgia"/>
              </a:defRPr>
            </a:lvl2pPr>
            <a:lvl3pPr>
              <a:defRPr sz="2400">
                <a:latin typeface="Georgia"/>
                <a:cs typeface="Georgia"/>
              </a:defRPr>
            </a:lvl3pPr>
            <a:lvl4pPr>
              <a:defRPr sz="2000">
                <a:latin typeface="Georgia"/>
                <a:cs typeface="Georgia"/>
              </a:defRPr>
            </a:lvl4pPr>
            <a:lvl5pPr>
              <a:defRPr sz="2000">
                <a:latin typeface="Georgia"/>
                <a:cs typeface="Georgi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65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6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69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761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91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62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95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5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91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6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56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0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55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37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70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70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4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12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858000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50" y="2996952"/>
            <a:ext cx="2483470" cy="81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815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50" y="1272558"/>
            <a:ext cx="2483470" cy="81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01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rotary\0000 Vesko\grafics\T1819EN_Lockup_PMS-C-TRANSPERENT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67472"/>
            <a:ext cx="3398912" cy="77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61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rotary\0000 Vesko\grafics\T1819EN_Lockup_PMS-C-TRANSPERENT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528" y="2708920"/>
            <a:ext cx="3398912" cy="77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38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798" y="3021835"/>
            <a:ext cx="3637384" cy="119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57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3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3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76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651625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558733"/>
            <a:ext cx="1818692" cy="59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0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07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2800" y="476672"/>
            <a:ext cx="1664475" cy="54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52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extBox 9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1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07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97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674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70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6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6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31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C132D3A-FF84-431C-9F95-078D44902656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7355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086600" y="6477000"/>
            <a:ext cx="350838" cy="3444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7A516-A3C7-4CAD-B1F5-944C7681502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489697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EADEB15F-0A20-456F-AF4A-1F4E00ED877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4F35E6EC-4409-45EB-94D9-D97C450C5AE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583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28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25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19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9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6E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pic>
        <p:nvPicPr>
          <p:cNvPr id="1027" name="Picture 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52400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215" r:id="rId4"/>
    <p:sldLayoutId id="2147484216" r:id="rId5"/>
    <p:sldLayoutId id="2147484218" r:id="rId6"/>
    <p:sldLayoutId id="2147484259" r:id="rId7"/>
    <p:sldLayoutId id="2147484262" r:id="rId8"/>
    <p:sldLayoutId id="2147484264" r:id="rId9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86600" y="6477000"/>
            <a:ext cx="16002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TITLE  |  </a:t>
            </a:r>
            <a:fld id="{A1B04FAA-E9C8-4338-8FC9-2EF4234472A3}" type="slidenum">
              <a:rPr lang="en-US" sz="90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pPr algn="r">
                <a:defRPr/>
              </a:pPr>
              <a:t>‹#›</a:t>
            </a:fld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  </a:t>
            </a:r>
            <a:endParaRPr lang="en-US" sz="900" dirty="0" smtClean="0">
              <a:solidFill>
                <a:srgbClr val="958D85"/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2051" name="Picture 5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9" r:id="rId1"/>
    <p:sldLayoutId id="2147484220" r:id="rId2"/>
    <p:sldLayoutId id="2147484221" r:id="rId3"/>
    <p:sldLayoutId id="2147484222" r:id="rId4"/>
    <p:sldLayoutId id="2147484223" r:id="rId5"/>
    <p:sldLayoutId id="2147484224" r:id="rId6"/>
    <p:sldLayoutId id="2147484225" r:id="rId7"/>
    <p:sldLayoutId id="2147484226" r:id="rId8"/>
    <p:sldLayoutId id="2147484227" r:id="rId9"/>
    <p:sldLayoutId id="2147484183" r:id="rId10"/>
    <p:sldLayoutId id="2147484228" r:id="rId11"/>
    <p:sldLayoutId id="2147484184" r:id="rId12"/>
    <p:sldLayoutId id="2147484229" r:id="rId13"/>
    <p:sldLayoutId id="2147484230" r:id="rId14"/>
    <p:sldLayoutId id="2147484231" r:id="rId15"/>
    <p:sldLayoutId id="2147484232" r:id="rId16"/>
    <p:sldLayoutId id="2147484186" r:id="rId17"/>
    <p:sldLayoutId id="2147484233" r:id="rId18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62800" y="6477000"/>
            <a:ext cx="15240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TITLE |  </a:t>
            </a:r>
            <a:fld id="{2A4D1648-BB23-4CA2-BD19-DD6D6A712B07}" type="slidenum">
              <a:rPr lang="en-US" sz="90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pPr algn="r">
                <a:defRPr/>
              </a:pPr>
              <a:t>‹#›</a:t>
            </a:fld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  </a:t>
            </a:r>
            <a:endParaRPr lang="en-US" sz="900" dirty="0" smtClean="0">
              <a:solidFill>
                <a:srgbClr val="958D85"/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3075" name="Pictur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6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09" r:id="rId7"/>
    <p:sldLayoutId id="2147484252" r:id="rId8"/>
    <p:sldLayoutId id="2147484253" r:id="rId9"/>
    <p:sldLayoutId id="2147484254" r:id="rId10"/>
    <p:sldLayoutId id="2147484255" r:id="rId11"/>
    <p:sldLayoutId id="2147484258" r:id="rId1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eao@rotary.org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4" Type="http://schemas.openxmlformats.org/officeDocument/2006/relationships/hyperlink" Target="mailto:aj.angelov@gmail.com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://bit.ly/2GLy660" TargetMode="Externa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4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9.png"/><Relationship Id="rId4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63.png"/><Relationship Id="rId12" Type="http://schemas.openxmlformats.org/officeDocument/2006/relationships/image" Target="../media/image62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7.pn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60.wmf"/><Relationship Id="rId10" Type="http://schemas.openxmlformats.org/officeDocument/2006/relationships/image" Target="../media/image64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61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png"/><Relationship Id="rId5" Type="http://schemas.openxmlformats.org/officeDocument/2006/relationships/image" Target="../media/image49.png"/><Relationship Id="rId4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notesSlide" Target="../notesSlides/notesSlide25.xml"/><Relationship Id="rId7" Type="http://schemas.openxmlformats.org/officeDocument/2006/relationships/oleObject" Target="../embeddings/oleObject5.bin"/><Relationship Id="rId12" Type="http://schemas.openxmlformats.org/officeDocument/2006/relationships/image" Target="../media/image69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7.png"/><Relationship Id="rId11" Type="http://schemas.openxmlformats.org/officeDocument/2006/relationships/oleObject" Target="../embeddings/oleObject7.bin"/><Relationship Id="rId5" Type="http://schemas.openxmlformats.org/officeDocument/2006/relationships/image" Target="../media/image66.wmf"/><Relationship Id="rId10" Type="http://schemas.openxmlformats.org/officeDocument/2006/relationships/image" Target="../media/image68.wmf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6.bin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3" Type="http://schemas.openxmlformats.org/officeDocument/2006/relationships/notesSlide" Target="../notesSlides/notesSlide26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7.png"/><Relationship Id="rId5" Type="http://schemas.openxmlformats.org/officeDocument/2006/relationships/image" Target="../media/image70.wmf"/><Relationship Id="rId4" Type="http://schemas.openxmlformats.org/officeDocument/2006/relationships/oleObject" Target="../embeddings/oleObject8.bin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2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otary.org/give" TargetMode="Externa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1251502" y="228600"/>
            <a:ext cx="6640996" cy="512400"/>
          </a:xfrm>
          <a:prstGeom prst="rect">
            <a:avLst/>
          </a:prstGeom>
        </p:spPr>
        <p:txBody>
          <a:bodyPr anchor="ctr"/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l">
              <a:defRPr/>
            </a:pPr>
            <a:r>
              <a:rPr lang="bg-BG" altLang="en-US" sz="3500" b="1" dirty="0" smtClean="0">
                <a:solidFill>
                  <a:srgbClr val="012184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СЕМИНАР ЗА УПРАВЛЕНИЕ НА ПРОЕКТИ</a:t>
            </a:r>
            <a:endParaRPr lang="en-US" sz="3500" b="1" dirty="0">
              <a:solidFill>
                <a:srgbClr val="012184"/>
              </a:solidFill>
              <a:latin typeface="Gabriola" panose="04040605051002020D02" pitchFamily="82" charset="0"/>
              <a:cs typeface="Times New Roman" panose="02020603050405020304" pitchFamily="18" charset="0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1150713" y="304800"/>
            <a:ext cx="6842573" cy="1601955"/>
          </a:xfrm>
          <a:prstGeom prst="rect">
            <a:avLst/>
          </a:prstGeom>
        </p:spPr>
        <p:txBody>
          <a:bodyPr anchor="ctr"/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bg-BG" altLang="en-US" sz="4000" b="1" dirty="0" smtClean="0">
                <a:solidFill>
                  <a:srgbClr val="F7A81B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МОДУЛ </a:t>
            </a:r>
            <a:r>
              <a:rPr lang="bg-BG" altLang="en-US" sz="6000" b="1" dirty="0" smtClean="0">
                <a:solidFill>
                  <a:srgbClr val="F7A81B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3</a:t>
            </a:r>
            <a:r>
              <a:rPr lang="bg-BG" altLang="en-US" sz="4000" b="1" dirty="0" smtClean="0">
                <a:solidFill>
                  <a:srgbClr val="F7A81B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:  ПОМОЩ И ПОДКРЕПА</a:t>
            </a:r>
            <a:endParaRPr lang="en-US" sz="4000" b="1" dirty="0">
              <a:solidFill>
                <a:srgbClr val="F7A81B"/>
              </a:solidFill>
              <a:latin typeface="Gabriola" panose="04040605051002020D02" pitchFamily="82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9144000" cy="3840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2"/>
          <p:cNvSpPr txBox="1">
            <a:spLocks/>
          </p:cNvSpPr>
          <p:nvPr/>
        </p:nvSpPr>
        <p:spPr bwMode="auto">
          <a:xfrm>
            <a:off x="318053" y="1371600"/>
            <a:ext cx="8444948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Когато се кандидатства по глобален грант се получават точки в клубната сметка.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Тези точки могат да се разпределят с формуляр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102_en 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на членове на клуба, за да бъдат отличени за членове за отличието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PHF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.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При въпроси и при нужда от съдействие за вашите  дарения – разчитайте на ДКФР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!</a:t>
            </a:r>
            <a:endParaRPr lang="bg-BG" sz="28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123" name="Title 1"/>
          <p:cNvSpPr txBox="1">
            <a:spLocks/>
          </p:cNvSpPr>
          <p:nvPr/>
        </p:nvSpPr>
        <p:spPr bwMode="auto">
          <a:xfrm>
            <a:off x="304800" y="533400"/>
            <a:ext cx="6279804" cy="45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bg-BG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Глобален грант и отличия</a:t>
            </a:r>
            <a:endParaRPr lang="en-US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54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2"/>
          <p:cNvSpPr txBox="1">
            <a:spLocks/>
          </p:cNvSpPr>
          <p:nvPr/>
        </p:nvSpPr>
        <p:spPr bwMode="auto">
          <a:xfrm>
            <a:off x="308300" y="1802295"/>
            <a:ext cx="4953000" cy="3226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„</a:t>
            </a:r>
            <a:r>
              <a:rPr lang="is-IS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Даряването </a:t>
            </a:r>
            <a:r>
              <a:rPr lang="is-IS" sz="30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не е само даването на пари, а споделяне на ценности, обща визия и решения</a:t>
            </a:r>
            <a:r>
              <a:rPr lang="is-IS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.”</a:t>
            </a:r>
            <a:r>
              <a:rPr lang="bg-BG" sz="30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/>
            </a:r>
            <a:br>
              <a:rPr lang="bg-BG" sz="3000" dirty="0">
                <a:solidFill>
                  <a:schemeClr val="bg2">
                    <a:lumMod val="10000"/>
                  </a:schemeClr>
                </a:solidFill>
                <a:latin typeface="+mn-lt"/>
              </a:rPr>
            </a:br>
            <a:r>
              <a:rPr lang="bg-BG" sz="30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/>
            </a:r>
            <a:br>
              <a:rPr lang="bg-BG" sz="3000" dirty="0">
                <a:solidFill>
                  <a:schemeClr val="bg2">
                    <a:lumMod val="10000"/>
                  </a:schemeClr>
                </a:solidFill>
                <a:latin typeface="+mn-lt"/>
              </a:rPr>
            </a:br>
            <a:r>
              <a:rPr lang="is-IS" sz="3000" i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Красимира Чахова</a:t>
            </a:r>
            <a:r>
              <a:rPr lang="bg-BG" sz="3000" i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/>
            </a:r>
            <a:br>
              <a:rPr lang="bg-BG" sz="3000" i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</a:br>
            <a:r>
              <a:rPr lang="is-IS" sz="3000" i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Дарител </a:t>
            </a:r>
            <a:r>
              <a:rPr lang="is-IS" sz="3000" i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на </a:t>
            </a:r>
            <a:r>
              <a:rPr lang="is-IS" sz="3000" i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годин</a:t>
            </a:r>
            <a:r>
              <a:rPr lang="bg-BG" sz="3000" i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ата</a:t>
            </a:r>
            <a:endParaRPr lang="is-IS" sz="3000" i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342900" indent="-342900" eaLnBrk="1" hangingPunct="1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•"/>
            </a:pPr>
            <a:endParaRPr lang="is-IS" sz="30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123" name="Title 1"/>
          <p:cNvSpPr txBox="1">
            <a:spLocks/>
          </p:cNvSpPr>
          <p:nvPr/>
        </p:nvSpPr>
        <p:spPr bwMode="auto">
          <a:xfrm>
            <a:off x="308300" y="527536"/>
            <a:ext cx="6124688" cy="457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bg-BG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Нашите проекти и нашите </a:t>
            </a:r>
            <a:r>
              <a:rPr lang="bg-BG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дарения</a:t>
            </a:r>
            <a:endParaRPr lang="en-US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Picture 2" descr="C:\Users\clarkm\Downloads\20050126_TH_0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5779" y="1671608"/>
            <a:ext cx="3458221" cy="518639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308300" y="984735"/>
            <a:ext cx="5558158" cy="386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bg-BG" sz="2800" b="1" dirty="0" smtClean="0">
                <a:solidFill>
                  <a:srgbClr val="00246C"/>
                </a:solidFill>
                <a:latin typeface="Arial Narrow" panose="020B0606020202030204" pitchFamily="34" charset="0"/>
              </a:rPr>
              <a:t>Израз </a:t>
            </a:r>
            <a:r>
              <a:rPr lang="bg-BG" sz="2800" b="1" dirty="0">
                <a:solidFill>
                  <a:srgbClr val="00246C"/>
                </a:solidFill>
                <a:latin typeface="Arial Narrow" panose="020B0606020202030204" pitchFamily="34" charset="0"/>
              </a:rPr>
              <a:t>на нашите ценности</a:t>
            </a:r>
            <a:endParaRPr lang="en-US" sz="2800" b="1" dirty="0">
              <a:solidFill>
                <a:srgbClr val="00246C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17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bg-BG" sz="3600" b="1" dirty="0" smtClean="0">
                <a:solidFill>
                  <a:schemeClr val="bg1"/>
                </a:solidFill>
                <a:latin typeface="Arial Narrow Bold" pitchFamily="-84" charset="0"/>
              </a:rPr>
              <a:t>Практически съвети</a:t>
            </a:r>
            <a:endParaRPr lang="en-US" sz="3600" b="1" dirty="0">
              <a:solidFill>
                <a:schemeClr val="bg1"/>
              </a:solidFill>
              <a:latin typeface="Arial Narrow Bold" pitchFamily="-8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779"/>
          <a:stretch>
            <a:fillRect/>
          </a:stretch>
        </p:blipFill>
        <p:spPr bwMode="auto">
          <a:xfrm>
            <a:off x="-180000" y="360000"/>
            <a:ext cx="4938029" cy="62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60000"/>
            <a:ext cx="4738469" cy="6265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787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188913" y="533400"/>
            <a:ext cx="8764587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bg-BG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Практически съвети</a:t>
            </a:r>
            <a:endParaRPr lang="en-US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66800"/>
            <a:ext cx="9144000" cy="5092575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8247888" y="1543813"/>
            <a:ext cx="705612" cy="914400"/>
            <a:chOff x="8247888" y="1298448"/>
            <a:chExt cx="705612" cy="914400"/>
          </a:xfrm>
        </p:grpSpPr>
        <p:sp>
          <p:nvSpPr>
            <p:cNvPr id="3" name="Oval 2"/>
            <p:cNvSpPr/>
            <p:nvPr/>
          </p:nvSpPr>
          <p:spPr>
            <a:xfrm>
              <a:off x="8247888" y="1298448"/>
              <a:ext cx="705612" cy="53035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5" name="Straight Arrow Connector 4"/>
            <p:cNvCxnSpPr/>
            <p:nvPr/>
          </p:nvCxnSpPr>
          <p:spPr>
            <a:xfrm flipV="1">
              <a:off x="8284464" y="1883664"/>
              <a:ext cx="182880" cy="32918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979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26464"/>
            <a:ext cx="9144000" cy="517138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822194" y="4846321"/>
            <a:ext cx="3375662" cy="1424967"/>
            <a:chOff x="7908061" y="990584"/>
            <a:chExt cx="1045439" cy="838216"/>
          </a:xfrm>
        </p:grpSpPr>
        <p:sp>
          <p:nvSpPr>
            <p:cNvPr id="5" name="Oval 4"/>
            <p:cNvSpPr/>
            <p:nvPr/>
          </p:nvSpPr>
          <p:spPr>
            <a:xfrm>
              <a:off x="8247888" y="1298448"/>
              <a:ext cx="705612" cy="53035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>
              <a:off x="7908061" y="990584"/>
              <a:ext cx="231969" cy="504359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/>
          <p:cNvSpPr txBox="1">
            <a:spLocks/>
          </p:cNvSpPr>
          <p:nvPr/>
        </p:nvSpPr>
        <p:spPr bwMode="auto">
          <a:xfrm>
            <a:off x="188913" y="533400"/>
            <a:ext cx="8764587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bg-BG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Практически съвети</a:t>
            </a:r>
            <a:endParaRPr lang="en-US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41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19200"/>
            <a:ext cx="7689310" cy="537462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883665" y="5692228"/>
            <a:ext cx="3320799" cy="901598"/>
            <a:chOff x="7925052" y="1298448"/>
            <a:chExt cx="1028448" cy="530352"/>
          </a:xfrm>
        </p:grpSpPr>
        <p:sp>
          <p:nvSpPr>
            <p:cNvPr id="5" name="Oval 4"/>
            <p:cNvSpPr/>
            <p:nvPr/>
          </p:nvSpPr>
          <p:spPr>
            <a:xfrm>
              <a:off x="8247888" y="1298448"/>
              <a:ext cx="705612" cy="53035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>
              <a:off x="7925052" y="1436488"/>
              <a:ext cx="214978" cy="5845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170695" y="2342448"/>
            <a:ext cx="3372992" cy="1681398"/>
            <a:chOff x="8247888" y="1175964"/>
            <a:chExt cx="1044612" cy="652836"/>
          </a:xfrm>
        </p:grpSpPr>
        <p:sp>
          <p:nvSpPr>
            <p:cNvPr id="9" name="Oval 8"/>
            <p:cNvSpPr/>
            <p:nvPr/>
          </p:nvSpPr>
          <p:spPr>
            <a:xfrm>
              <a:off x="8247888" y="1298448"/>
              <a:ext cx="705612" cy="53035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10" name="Straight Arrow Connector 9"/>
            <p:cNvCxnSpPr/>
            <p:nvPr/>
          </p:nvCxnSpPr>
          <p:spPr>
            <a:xfrm flipH="1">
              <a:off x="9006364" y="1175964"/>
              <a:ext cx="286136" cy="24852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2088000"/>
            <a:ext cx="6099277" cy="3284715"/>
          </a:xfrm>
          <a:prstGeom prst="rect">
            <a:avLst/>
          </a:prstGeom>
        </p:spPr>
      </p:pic>
      <p:sp>
        <p:nvSpPr>
          <p:cNvPr id="13" name="Title 1"/>
          <p:cNvSpPr txBox="1">
            <a:spLocks/>
          </p:cNvSpPr>
          <p:nvPr/>
        </p:nvSpPr>
        <p:spPr bwMode="auto">
          <a:xfrm>
            <a:off x="188913" y="533400"/>
            <a:ext cx="8764587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bg-BG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Практически съвети</a:t>
            </a:r>
            <a:endParaRPr lang="en-US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05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51185"/>
            <a:ext cx="9143205" cy="5959215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0" y="1432671"/>
            <a:ext cx="3372992" cy="986454"/>
            <a:chOff x="8247888" y="1175964"/>
            <a:chExt cx="1044612" cy="652836"/>
          </a:xfrm>
        </p:grpSpPr>
        <p:sp>
          <p:nvSpPr>
            <p:cNvPr id="5" name="Oval 4"/>
            <p:cNvSpPr/>
            <p:nvPr/>
          </p:nvSpPr>
          <p:spPr>
            <a:xfrm>
              <a:off x="8247888" y="1298448"/>
              <a:ext cx="705612" cy="53035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 flipH="1">
              <a:off x="9006364" y="1175964"/>
              <a:ext cx="286136" cy="24852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>
            <a:off x="3096775" y="1317785"/>
            <a:ext cx="1804409" cy="1216226"/>
            <a:chOff x="8247888" y="1175964"/>
            <a:chExt cx="1044612" cy="652836"/>
          </a:xfrm>
        </p:grpSpPr>
        <p:sp>
          <p:nvSpPr>
            <p:cNvPr id="8" name="Oval 7"/>
            <p:cNvSpPr/>
            <p:nvPr/>
          </p:nvSpPr>
          <p:spPr>
            <a:xfrm>
              <a:off x="8247888" y="1298448"/>
              <a:ext cx="705612" cy="53035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9" name="Straight Arrow Connector 8"/>
            <p:cNvCxnSpPr/>
            <p:nvPr/>
          </p:nvCxnSpPr>
          <p:spPr>
            <a:xfrm flipH="1">
              <a:off x="9006364" y="1175964"/>
              <a:ext cx="286136" cy="24852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3028" y="3171218"/>
            <a:ext cx="1893208" cy="724625"/>
            <a:chOff x="8247888" y="1175964"/>
            <a:chExt cx="1044612" cy="652836"/>
          </a:xfrm>
        </p:grpSpPr>
        <p:sp>
          <p:nvSpPr>
            <p:cNvPr id="11" name="Oval 10"/>
            <p:cNvSpPr/>
            <p:nvPr/>
          </p:nvSpPr>
          <p:spPr>
            <a:xfrm>
              <a:off x="8247888" y="1298448"/>
              <a:ext cx="705612" cy="53035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 flipH="1">
              <a:off x="9006364" y="1175964"/>
              <a:ext cx="286136" cy="24852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0" y="3642600"/>
            <a:ext cx="1893208" cy="1349779"/>
            <a:chOff x="8247888" y="1175964"/>
            <a:chExt cx="1044612" cy="652836"/>
          </a:xfrm>
        </p:grpSpPr>
        <p:sp>
          <p:nvSpPr>
            <p:cNvPr id="14" name="Oval 13"/>
            <p:cNvSpPr/>
            <p:nvPr/>
          </p:nvSpPr>
          <p:spPr>
            <a:xfrm>
              <a:off x="8247888" y="1298448"/>
              <a:ext cx="705612" cy="53035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flipH="1">
              <a:off x="9006364" y="1175964"/>
              <a:ext cx="286136" cy="24852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>
            <a:off x="4901184" y="3472425"/>
            <a:ext cx="3372992" cy="1681398"/>
            <a:chOff x="8247888" y="1175964"/>
            <a:chExt cx="1044612" cy="652836"/>
          </a:xfrm>
        </p:grpSpPr>
        <p:sp>
          <p:nvSpPr>
            <p:cNvPr id="17" name="Oval 16"/>
            <p:cNvSpPr/>
            <p:nvPr/>
          </p:nvSpPr>
          <p:spPr>
            <a:xfrm>
              <a:off x="8247888" y="1298448"/>
              <a:ext cx="705612" cy="53035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H="1">
              <a:off x="9006364" y="1175964"/>
              <a:ext cx="286136" cy="24852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>
            <a:off x="4901184" y="5905915"/>
            <a:ext cx="3372992" cy="1025751"/>
            <a:chOff x="8247888" y="1175964"/>
            <a:chExt cx="1044612" cy="652836"/>
          </a:xfrm>
        </p:grpSpPr>
        <p:sp>
          <p:nvSpPr>
            <p:cNvPr id="20" name="Oval 19"/>
            <p:cNvSpPr/>
            <p:nvPr/>
          </p:nvSpPr>
          <p:spPr>
            <a:xfrm>
              <a:off x="8247888" y="1298448"/>
              <a:ext cx="705612" cy="53035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 flipH="1">
              <a:off x="9006364" y="1175964"/>
              <a:ext cx="286136" cy="24852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itle 1"/>
          <p:cNvSpPr txBox="1">
            <a:spLocks/>
          </p:cNvSpPr>
          <p:nvPr/>
        </p:nvSpPr>
        <p:spPr bwMode="auto">
          <a:xfrm>
            <a:off x="188913" y="533400"/>
            <a:ext cx="8764587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bg-BG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Практически съвети</a:t>
            </a:r>
            <a:endParaRPr lang="en-US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86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94" y="1330401"/>
            <a:ext cx="9144000" cy="5527599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978758" y="2301477"/>
            <a:ext cx="4599082" cy="4556523"/>
            <a:chOff x="8247888" y="1175964"/>
            <a:chExt cx="1044612" cy="652836"/>
          </a:xfrm>
        </p:grpSpPr>
        <p:sp>
          <p:nvSpPr>
            <p:cNvPr id="5" name="Oval 4"/>
            <p:cNvSpPr/>
            <p:nvPr/>
          </p:nvSpPr>
          <p:spPr>
            <a:xfrm>
              <a:off x="8247888" y="1298448"/>
              <a:ext cx="705612" cy="53035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 flipH="1">
              <a:off x="9006364" y="1175964"/>
              <a:ext cx="286136" cy="24852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/>
          <p:cNvSpPr txBox="1">
            <a:spLocks/>
          </p:cNvSpPr>
          <p:nvPr/>
        </p:nvSpPr>
        <p:spPr bwMode="auto">
          <a:xfrm>
            <a:off x="188913" y="533400"/>
            <a:ext cx="8764587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bg-BG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Практически съвети</a:t>
            </a:r>
            <a:endParaRPr lang="en-US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35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85900"/>
            <a:ext cx="9144000" cy="3868615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0" y="2539221"/>
            <a:ext cx="7489380" cy="1026939"/>
            <a:chOff x="8247888" y="1175964"/>
            <a:chExt cx="1044612" cy="652836"/>
          </a:xfrm>
        </p:grpSpPr>
        <p:sp>
          <p:nvSpPr>
            <p:cNvPr id="5" name="Oval 4"/>
            <p:cNvSpPr/>
            <p:nvPr/>
          </p:nvSpPr>
          <p:spPr>
            <a:xfrm>
              <a:off x="8247888" y="1298448"/>
              <a:ext cx="705612" cy="53035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 flipH="1">
              <a:off x="9006364" y="1175964"/>
              <a:ext cx="286136" cy="24852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>
            <a:off x="4922123" y="3566160"/>
            <a:ext cx="3083052" cy="1645920"/>
            <a:chOff x="8247888" y="1175964"/>
            <a:chExt cx="1044612" cy="652836"/>
          </a:xfrm>
        </p:grpSpPr>
        <p:sp>
          <p:nvSpPr>
            <p:cNvPr id="8" name="Oval 7"/>
            <p:cNvSpPr/>
            <p:nvPr/>
          </p:nvSpPr>
          <p:spPr>
            <a:xfrm>
              <a:off x="8247888" y="1298448"/>
              <a:ext cx="705612" cy="53035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9" name="Straight Arrow Connector 8"/>
            <p:cNvCxnSpPr/>
            <p:nvPr/>
          </p:nvCxnSpPr>
          <p:spPr>
            <a:xfrm flipH="1">
              <a:off x="9006364" y="1175964"/>
              <a:ext cx="286136" cy="24852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itle 1"/>
          <p:cNvSpPr txBox="1">
            <a:spLocks/>
          </p:cNvSpPr>
          <p:nvPr/>
        </p:nvSpPr>
        <p:spPr bwMode="auto">
          <a:xfrm>
            <a:off x="188913" y="533400"/>
            <a:ext cx="8764587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bg-BG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Практически съвети</a:t>
            </a:r>
            <a:endParaRPr lang="en-US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67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6793" y="1464616"/>
            <a:ext cx="6486207" cy="51561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9796" y="6201398"/>
            <a:ext cx="2183202" cy="656602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5638455" y="5997182"/>
            <a:ext cx="2566924" cy="784618"/>
            <a:chOff x="8247888" y="1175964"/>
            <a:chExt cx="1044612" cy="652836"/>
          </a:xfrm>
        </p:grpSpPr>
        <p:sp>
          <p:nvSpPr>
            <p:cNvPr id="6" name="Oval 5"/>
            <p:cNvSpPr/>
            <p:nvPr/>
          </p:nvSpPr>
          <p:spPr>
            <a:xfrm>
              <a:off x="8247888" y="1298448"/>
              <a:ext cx="705612" cy="53035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>
              <a:off x="9006364" y="1175964"/>
              <a:ext cx="286136" cy="24852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itle 1"/>
          <p:cNvSpPr txBox="1">
            <a:spLocks/>
          </p:cNvSpPr>
          <p:nvPr/>
        </p:nvSpPr>
        <p:spPr bwMode="auto">
          <a:xfrm>
            <a:off x="188913" y="533400"/>
            <a:ext cx="8764587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bg-BG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Практически съвети</a:t>
            </a:r>
            <a:endParaRPr lang="en-US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21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>
              <a:defRPr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Подкрепа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Фондация Ротари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защо е важно.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33400" y="4764144"/>
            <a:ext cx="6400800" cy="7984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ru-RU" b="1" dirty="0" smtClean="0"/>
              <a:t>Александър </a:t>
            </a:r>
            <a:r>
              <a:rPr lang="ru-RU" b="1" dirty="0"/>
              <a:t>Ангелов</a:t>
            </a:r>
            <a:r>
              <a:rPr lang="ru-RU" dirty="0"/>
              <a:t>, </a:t>
            </a:r>
            <a:r>
              <a:rPr lang="en-US" dirty="0"/>
              <a:t>PHF</a:t>
            </a:r>
            <a:r>
              <a:rPr lang="bg-BG" dirty="0"/>
              <a:t>, </a:t>
            </a:r>
            <a:r>
              <a:rPr lang="ru-RU" dirty="0"/>
              <a:t>РК София</a:t>
            </a:r>
          </a:p>
          <a:p>
            <a:r>
              <a:rPr lang="ru-RU" dirty="0" smtClean="0"/>
              <a:t>Подкомитет </a:t>
            </a:r>
            <a:r>
              <a:rPr lang="ru-RU" dirty="0"/>
              <a:t>за набиране на средства</a:t>
            </a:r>
            <a:endParaRPr lang="bg-BG" altLang="en-US" b="1" dirty="0" smtClean="0"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04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37640"/>
            <a:ext cx="9144000" cy="415857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0" y="1755648"/>
            <a:ext cx="4474527" cy="3840566"/>
            <a:chOff x="8247888" y="1175964"/>
            <a:chExt cx="1044612" cy="652836"/>
          </a:xfrm>
        </p:grpSpPr>
        <p:sp>
          <p:nvSpPr>
            <p:cNvPr id="5" name="Oval 4"/>
            <p:cNvSpPr/>
            <p:nvPr/>
          </p:nvSpPr>
          <p:spPr>
            <a:xfrm>
              <a:off x="8247888" y="1298448"/>
              <a:ext cx="705612" cy="53035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 flipH="1">
              <a:off x="9006364" y="1175964"/>
              <a:ext cx="286136" cy="24852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267200" y="1295400"/>
            <a:ext cx="4592130" cy="4300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Когато въведете данните от картата, натискате бутона </a:t>
            </a: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Продължи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и правите </a:t>
            </a:r>
            <a:r>
              <a:rPr lang="bg-BG" sz="2800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принт-скрийн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на екрана с потвърждение.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Попълвате форма 123_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en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и я изпращате до </a:t>
            </a:r>
            <a:r>
              <a:rPr lang="en-US" sz="2800" dirty="0" smtClean="0">
                <a:solidFill>
                  <a:srgbClr val="585858"/>
                </a:solidFill>
                <a:latin typeface="+mn-lt"/>
                <a:hlinkClick r:id="rId3"/>
              </a:rPr>
              <a:t>eao@rotary.org</a:t>
            </a:r>
            <a:r>
              <a:rPr lang="en-US" sz="2800" dirty="0" smtClean="0">
                <a:solidFill>
                  <a:srgbClr val="585858"/>
                </a:solidFill>
                <a:latin typeface="+mn-lt"/>
              </a:rPr>
              <a:t> 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 копие до </a:t>
            </a:r>
            <a:r>
              <a:rPr lang="en-US" sz="2800" dirty="0" smtClean="0">
                <a:solidFill>
                  <a:srgbClr val="585858"/>
                </a:solidFill>
                <a:latin typeface="+mn-lt"/>
                <a:hlinkClick r:id="rId4"/>
              </a:rPr>
              <a:t>aj.angelov@gmail.com</a:t>
            </a:r>
            <a:r>
              <a:rPr lang="en-US" sz="2800" dirty="0" smtClean="0">
                <a:solidFill>
                  <a:srgbClr val="585858"/>
                </a:solidFill>
                <a:latin typeface="+mn-lt"/>
              </a:rPr>
              <a:t>.</a:t>
            </a:r>
            <a:endParaRPr lang="bg-BG" sz="2800" dirty="0" smtClean="0">
              <a:solidFill>
                <a:srgbClr val="585858"/>
              </a:solidFill>
              <a:latin typeface="+mn-lt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188913" y="533400"/>
            <a:ext cx="8764587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bg-BG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Практически съвети</a:t>
            </a:r>
            <a:endParaRPr lang="en-US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86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609600" y="1143000"/>
            <a:ext cx="4495800" cy="12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bg-BG" altLang="en-US" sz="2800" dirty="0" smtClean="0">
                <a:solidFill>
                  <a:schemeClr val="bg2">
                    <a:lumMod val="10000"/>
                  </a:schemeClr>
                </a:solidFill>
              </a:rPr>
              <a:t>За </a:t>
            </a:r>
            <a:r>
              <a:rPr lang="bg-BG" altLang="en-US" sz="2800" dirty="0">
                <a:solidFill>
                  <a:schemeClr val="bg2">
                    <a:lumMod val="10000"/>
                  </a:schemeClr>
                </a:solidFill>
              </a:rPr>
              <a:t>още въпроси:</a:t>
            </a:r>
            <a:endParaRPr lang="en-US" altLang="en-US" sz="2800" dirty="0">
              <a:solidFill>
                <a:schemeClr val="bg2">
                  <a:lumMod val="10000"/>
                </a:schemeClr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en-US" sz="2800" dirty="0">
                <a:solidFill>
                  <a:srgbClr val="585858"/>
                </a:solidFill>
                <a:hlinkClick r:id="rId2"/>
              </a:rPr>
              <a:t>http://</a:t>
            </a:r>
            <a:r>
              <a:rPr lang="en-US" altLang="en-US" sz="2800" dirty="0" smtClean="0">
                <a:solidFill>
                  <a:srgbClr val="585858"/>
                </a:solidFill>
                <a:hlinkClick r:id="rId2"/>
              </a:rPr>
              <a:t>bit.ly/2GLy660</a:t>
            </a:r>
            <a:r>
              <a:rPr lang="en-US" altLang="en-US" sz="2800" dirty="0" smtClean="0">
                <a:solidFill>
                  <a:srgbClr val="585858"/>
                </a:solidFill>
              </a:rPr>
              <a:t> </a:t>
            </a:r>
            <a:endParaRPr lang="bg-BG" altLang="en-US" sz="2800" dirty="0">
              <a:solidFill>
                <a:srgbClr val="585858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609600" y="381000"/>
            <a:ext cx="2325687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bg-BG" sz="3600" b="1" dirty="0" smtClean="0">
                <a:solidFill>
                  <a:srgbClr val="00246C"/>
                </a:solidFill>
                <a:latin typeface="Arial Narrow Bold" pitchFamily="-84" charset="0"/>
              </a:rPr>
              <a:t>Въпроси?</a:t>
            </a:r>
            <a:endParaRPr lang="en-US" sz="3600" b="1" dirty="0">
              <a:solidFill>
                <a:srgbClr val="00246C"/>
              </a:solidFill>
              <a:latin typeface="Arial Narrow Bold" pitchFamily="-8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336" y="381000"/>
            <a:ext cx="1447800" cy="14478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152400" y="4038599"/>
            <a:ext cx="9525000" cy="1121673"/>
          </a:xfrm>
          <a:prstGeom prst="rect">
            <a:avLst/>
          </a:prstGeom>
          <a:solidFill>
            <a:srgbClr val="0024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609600" y="2774262"/>
            <a:ext cx="50292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bg-BG" altLang="en-US" sz="3000" b="1" dirty="0">
                <a:solidFill>
                  <a:schemeClr val="bg1"/>
                </a:solidFill>
                <a:latin typeface="+mn-lt"/>
                <a:ea typeface="MS PGothic" pitchFamily="34" charset="-128"/>
              </a:rPr>
              <a:t>Алекс Ангелов, </a:t>
            </a:r>
            <a:r>
              <a:rPr lang="en-US" altLang="en-US" sz="3000" b="1" dirty="0">
                <a:solidFill>
                  <a:schemeClr val="bg1"/>
                </a:solidFill>
                <a:latin typeface="+mn-lt"/>
                <a:ea typeface="MS PGothic" pitchFamily="34" charset="-128"/>
              </a:rPr>
              <a:t>PHF</a:t>
            </a:r>
            <a:r>
              <a:rPr lang="bg-BG" altLang="en-US" sz="3000" b="1" dirty="0">
                <a:solidFill>
                  <a:schemeClr val="bg1"/>
                </a:solidFill>
                <a:latin typeface="+mn-lt"/>
                <a:ea typeface="MS PGothic" pitchFamily="34" charset="-128"/>
              </a:rPr>
              <a:t/>
            </a:r>
            <a:br>
              <a:rPr lang="bg-BG" altLang="en-US" sz="3000" b="1" dirty="0">
                <a:solidFill>
                  <a:schemeClr val="bg1"/>
                </a:solidFill>
                <a:latin typeface="+mn-lt"/>
                <a:ea typeface="MS PGothic" pitchFamily="34" charset="-128"/>
              </a:rPr>
            </a:br>
            <a:r>
              <a:rPr lang="bg-BG" altLang="en-US" sz="3000" b="1" dirty="0">
                <a:solidFill>
                  <a:schemeClr val="bg1"/>
                </a:solidFill>
                <a:latin typeface="+mn-lt"/>
                <a:ea typeface="MS PGothic" pitchFamily="34" charset="-128"/>
              </a:rPr>
              <a:t>РК София</a:t>
            </a:r>
          </a:p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bg-BG" altLang="en-US" sz="3000" b="1" dirty="0">
                <a:solidFill>
                  <a:schemeClr val="bg1"/>
                </a:solidFill>
                <a:latin typeface="+mn-lt"/>
                <a:ea typeface="MS PGothic" pitchFamily="34" charset="-128"/>
              </a:rPr>
              <a:t>+359 885 534 410</a:t>
            </a:r>
          </a:p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en-US" sz="3000" b="1" dirty="0" err="1" smtClean="0">
                <a:solidFill>
                  <a:schemeClr val="bg1"/>
                </a:solidFill>
                <a:latin typeface="+mn-lt"/>
                <a:ea typeface="MS PGothic" pitchFamily="34" charset="-128"/>
              </a:rPr>
              <a:t>aj.angelov</a:t>
            </a:r>
            <a:r>
              <a:rPr lang="bg-BG" altLang="en-US" sz="3000" b="1" dirty="0">
                <a:solidFill>
                  <a:schemeClr val="bg1"/>
                </a:solidFill>
                <a:latin typeface="+mn-lt"/>
                <a:ea typeface="MS PGothic" pitchFamily="34" charset="-128"/>
              </a:rPr>
              <a:t>@</a:t>
            </a:r>
            <a:r>
              <a:rPr lang="en-US" altLang="en-US" sz="3000" b="1" dirty="0" smtClean="0">
                <a:solidFill>
                  <a:schemeClr val="bg1"/>
                </a:solidFill>
                <a:latin typeface="+mn-lt"/>
                <a:ea typeface="MS PGothic" pitchFamily="34" charset="-128"/>
              </a:rPr>
              <a:t>gmail.com</a:t>
            </a:r>
            <a:endParaRPr lang="en-GB" sz="30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943600" y="2667000"/>
            <a:ext cx="2493272" cy="2493272"/>
            <a:chOff x="5943600" y="2667000"/>
            <a:chExt cx="2493272" cy="249327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3600" y="2667000"/>
              <a:ext cx="2493272" cy="2493272"/>
            </a:xfrm>
            <a:prstGeom prst="rect">
              <a:avLst/>
            </a:prstGeom>
          </p:spPr>
        </p:pic>
        <p:sp>
          <p:nvSpPr>
            <p:cNvPr id="11" name="Title 1"/>
            <p:cNvSpPr txBox="1">
              <a:spLocks/>
            </p:cNvSpPr>
            <p:nvPr/>
          </p:nvSpPr>
          <p:spPr bwMode="auto">
            <a:xfrm>
              <a:off x="6019800" y="4408935"/>
              <a:ext cx="1676400" cy="381000"/>
            </a:xfrm>
            <a:prstGeom prst="rect">
              <a:avLst/>
            </a:prstGeom>
            <a:solidFill>
              <a:srgbClr val="14458A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en-US" sz="3000" b="1" dirty="0" smtClean="0">
                  <a:solidFill>
                    <a:srgbClr val="EAAD0D"/>
                  </a:solidFill>
                  <a:latin typeface="Arial Nova Cond" panose="020B0506020202020204" pitchFamily="34" charset="0"/>
                </a:rPr>
                <a:t>DONOR</a:t>
              </a:r>
              <a:endParaRPr lang="en-US" sz="3000" b="1" dirty="0">
                <a:solidFill>
                  <a:srgbClr val="EAAD0D"/>
                </a:solidFill>
                <a:latin typeface="Arial Nova Cond" panose="020B0506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680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>
              <a:defRPr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Дистриктен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грант - от планиране до реализация и отчитане.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33400" y="4764144"/>
            <a:ext cx="6400800" cy="11794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bg-BG" sz="2400" b="1" dirty="0" smtClean="0"/>
              <a:t>Стоил Костов</a:t>
            </a:r>
            <a:r>
              <a:rPr lang="bg-BG" sz="2400" dirty="0" smtClean="0"/>
              <a:t>, </a:t>
            </a:r>
            <a:r>
              <a:rPr lang="en-US" sz="2400" dirty="0" smtClean="0"/>
              <a:t>PHF+5</a:t>
            </a:r>
            <a:r>
              <a:rPr lang="bg-BG" sz="2400" dirty="0" smtClean="0"/>
              <a:t>, </a:t>
            </a:r>
            <a:r>
              <a:rPr lang="bg-BG" sz="2400" dirty="0"/>
              <a:t>РК </a:t>
            </a:r>
            <a:r>
              <a:rPr lang="bg-BG" sz="2400" dirty="0" smtClean="0"/>
              <a:t>София-Център</a:t>
            </a:r>
          </a:p>
          <a:p>
            <a:r>
              <a:rPr lang="bg-BG" altLang="en-US" sz="2400" dirty="0" smtClean="0">
                <a:latin typeface="Georgia" panose="02040502050405020303" pitchFamily="18" charset="0"/>
                <a:cs typeface="Times New Roman" pitchFamily="18" charset="0"/>
              </a:rPr>
              <a:t>Подкомитет Дистриктни грантове</a:t>
            </a:r>
            <a:endParaRPr lang="bg-BG" altLang="en-US" dirty="0" smtClean="0"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608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Що е Дистриктен грант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719895"/>
              </p:ext>
            </p:extLst>
          </p:nvPr>
        </p:nvGraphicFramePr>
        <p:xfrm>
          <a:off x="457200" y="1219201"/>
          <a:ext cx="8229600" cy="4837878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424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Проект финансиран чрез дистриктен грант: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4225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ヒラギノ角ゴ Pro W3" pitchFamily="-84" charset="-128"/>
                        </a:rPr>
                        <a:t>Подкрепят Мисията на Фондация Ротари + ?</a:t>
                      </a:r>
                      <a:endParaRPr kumimoji="0" lang="bg-BG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ヒラギノ角ゴ Pro W3" pitchFamily="-8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F6"/>
                    </a:solidFill>
                  </a:tcPr>
                </a:tc>
              </a:tr>
              <a:tr h="4249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Няма минимален бюджет / Максимум – 3000 $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A"/>
                    </a:solidFill>
                  </a:tcPr>
                </a:tc>
              </a:tr>
              <a:tr h="585837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Участие на местни партньори</a:t>
                      </a:r>
                      <a:endParaRPr kumimoji="0" lang="bg-BG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ヒラギノ角ゴ Pro W3" pitchFamily="-84" charset="-128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F6"/>
                    </a:solidFill>
                  </a:tcPr>
                </a:tc>
              </a:tr>
              <a:tr h="84132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Да отговаря на условията за отпускане на безвъзмездни средства на Д2482</a:t>
                      </a:r>
                      <a:endParaRPr kumimoji="0" lang="bg-BG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ヒラギノ角ゴ Pro W3" pitchFamily="-84" charset="-128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A"/>
                    </a:solidFill>
                  </a:tcPr>
                </a:tc>
              </a:tr>
              <a:tr h="480557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Активно участие на ротарианци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F6"/>
                    </a:solidFill>
                  </a:tcPr>
                </a:tc>
              </a:tr>
              <a:tr h="49301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Измерими резултати</a:t>
                      </a:r>
                      <a:endParaRPr kumimoji="0" lang="bg-BG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ヒラギノ角ゴ Pro W3" pitchFamily="-84" charset="-128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A"/>
                    </a:solidFill>
                  </a:tcPr>
                </a:tc>
              </a:tr>
              <a:tr h="49301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ヒラギノ角ゴ Pro W3" pitchFamily="-84" charset="-128"/>
                          <a:cs typeface="+mn-cs"/>
                        </a:rPr>
                        <a:t>Устойчиво въздействие в краткосрочен план</a:t>
                      </a:r>
                      <a:endParaRPr kumimoji="0" lang="bg-BG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ヒラギノ角ゴ Pro W3" pitchFamily="-84" charset="-128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F6"/>
                    </a:solidFill>
                  </a:tcPr>
                </a:tc>
              </a:tr>
              <a:tr h="551896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bg-BG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ヒラギノ角ゴ Pro W3" pitchFamily="-84" charset="-128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66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Дистриктен грант - ЕТАПИ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09600" y="3048000"/>
            <a:ext cx="4648200" cy="1371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2600" b="1" dirty="0">
                <a:solidFill>
                  <a:srgbClr val="006AB6"/>
                </a:solidFill>
                <a:ea typeface="ヒラギノ角ゴ Pro W3" pitchFamily="-84" charset="-128"/>
                <a:cs typeface="+mn-cs"/>
              </a:rPr>
              <a:t>2. </a:t>
            </a:r>
            <a:r>
              <a:rPr lang="bg-BG" altLang="en-US" sz="2600" b="1" dirty="0">
                <a:solidFill>
                  <a:srgbClr val="006AB6"/>
                </a:solidFill>
                <a:ea typeface="ヒラギノ角ゴ Pro W3" pitchFamily="-84" charset="-128"/>
                <a:cs typeface="+mn-cs"/>
              </a:rPr>
              <a:t>ПЛАНИРАНЕ</a:t>
            </a:r>
          </a:p>
          <a:p>
            <a:pPr eaLnBrk="1" hangingPunct="1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Екип – експерти, помощен</a:t>
            </a:r>
          </a:p>
          <a:p>
            <a:pPr eaLnBrk="1" hangingPunct="1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Ресурси – човешки, материални</a:t>
            </a:r>
            <a:endParaRPr lang="en-US" altLang="en-US" sz="22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609600" y="1284383"/>
            <a:ext cx="6705600" cy="144780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en-US" altLang="en-US" sz="2600" b="1" dirty="0">
                <a:solidFill>
                  <a:srgbClr val="006AB6"/>
                </a:solidFill>
                <a:ea typeface="ヒラギノ角ゴ Pro W3" pitchFamily="-84" charset="-128"/>
                <a:cs typeface="+mn-cs"/>
              </a:rPr>
              <a:t>1. </a:t>
            </a:r>
            <a:r>
              <a:rPr lang="bg-BG" altLang="en-US" sz="2600" b="1" dirty="0">
                <a:solidFill>
                  <a:srgbClr val="006AB6"/>
                </a:solidFill>
                <a:ea typeface="ヒラギノ角ゴ Pro W3" pitchFamily="-84" charset="-128"/>
                <a:cs typeface="+mn-cs"/>
              </a:rPr>
              <a:t>ПРОЕКТНА ИДЕЯ</a:t>
            </a:r>
          </a:p>
          <a:p>
            <a:pPr eaLnBrk="1" hangingPunct="1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Общност - анализ на </a:t>
            </a:r>
            <a:r>
              <a:rPr lang="bg-BG" altLang="en-US" sz="2200" b="1" dirty="0" smtClean="0">
                <a:solidFill>
                  <a:srgbClr val="D61A69"/>
                </a:solidFill>
              </a:rPr>
              <a:t>НУЖДИТЕ. </a:t>
            </a:r>
            <a:r>
              <a:rPr lang="bg-BG" altLang="en-US" sz="2200" b="1" dirty="0">
                <a:solidFill>
                  <a:schemeClr val="bg2">
                    <a:lumMod val="10000"/>
                  </a:schemeClr>
                </a:solidFill>
              </a:rPr>
              <a:t>Започнете СЕГА!</a:t>
            </a:r>
          </a:p>
          <a:p>
            <a:pPr eaLnBrk="1" hangingPunct="1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b="1" dirty="0">
                <a:solidFill>
                  <a:schemeClr val="bg2">
                    <a:lumMod val="10000"/>
                  </a:schemeClr>
                </a:solidFill>
              </a:rPr>
              <a:t>Общност - </a:t>
            </a: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оценка на потребността</a:t>
            </a:r>
            <a:r>
              <a:rPr lang="en-US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. </a:t>
            </a: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ЗАЩО?</a:t>
            </a:r>
            <a:endParaRPr lang="en-US" altLang="en-US" sz="22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609600" y="4800600"/>
            <a:ext cx="7620000" cy="914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bg-BG" altLang="en-US" sz="2600" b="1" dirty="0">
                <a:solidFill>
                  <a:srgbClr val="006AB6"/>
                </a:solidFill>
                <a:ea typeface="ヒラギノ角ゴ Pro W3" pitchFamily="-84" charset="-128"/>
                <a:cs typeface="+mn-cs"/>
              </a:rPr>
              <a:t>3</a:t>
            </a:r>
            <a:r>
              <a:rPr lang="en-US" altLang="en-US" sz="2600" b="1" dirty="0">
                <a:solidFill>
                  <a:srgbClr val="006AB6"/>
                </a:solidFill>
                <a:ea typeface="ヒラギノ角ゴ Pro W3" pitchFamily="-84" charset="-128"/>
                <a:cs typeface="+mn-cs"/>
              </a:rPr>
              <a:t>. </a:t>
            </a:r>
            <a:r>
              <a:rPr lang="bg-BG" altLang="en-US" sz="2600" b="1" dirty="0">
                <a:solidFill>
                  <a:srgbClr val="006AB6"/>
                </a:solidFill>
                <a:ea typeface="ヒラギノ角ゴ Pro W3" pitchFamily="-84" charset="-128"/>
                <a:cs typeface="+mn-cs"/>
              </a:rPr>
              <a:t>ПОДГОТОВКА НА АПЛИКАЦИЯ. КАНДИДАТСТВАНЕ</a:t>
            </a:r>
          </a:p>
          <a:p>
            <a:pPr eaLnBrk="1" hangingPunct="1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Ръководство. Апликационна форма.</a:t>
            </a:r>
            <a:endParaRPr lang="en-US" altLang="en-US" sz="22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23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>
                <a:latin typeface="Arial Narrow" panose="020B0606020202030204" pitchFamily="34" charset="0"/>
                <a:cs typeface="Times New Roman" pitchFamily="18" charset="0"/>
              </a:rPr>
              <a:t>Дистриктен грант - </a:t>
            </a:r>
            <a:r>
              <a:rPr lang="en-US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Tips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608137" y="4027365"/>
            <a:ext cx="4094538" cy="84943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Конкретно описание. Ресурси</a:t>
            </a:r>
            <a:endParaRPr lang="en-US" altLang="en-US" sz="2200" b="1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 eaLnBrk="1" hangingPunct="1">
              <a:spcBef>
                <a:spcPts val="600"/>
              </a:spcBef>
              <a:buNone/>
              <a:defRPr/>
            </a:pPr>
            <a:r>
              <a:rPr lang="bg-BG" altLang="en-US" sz="2200" b="1" dirty="0" smtClean="0">
                <a:solidFill>
                  <a:srgbClr val="D61A69"/>
                </a:solidFill>
              </a:rPr>
              <a:t>към постигане на целите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94354" y="2497331"/>
            <a:ext cx="3688237" cy="82590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2400" b="1" dirty="0">
                <a:solidFill>
                  <a:srgbClr val="006AB6"/>
                </a:solidFill>
              </a:rPr>
              <a:t>2</a:t>
            </a:r>
            <a:r>
              <a:rPr lang="en-US" altLang="en-US" sz="2400" b="1" dirty="0" smtClean="0">
                <a:solidFill>
                  <a:srgbClr val="006AB6"/>
                </a:solidFill>
              </a:rPr>
              <a:t>. </a:t>
            </a:r>
            <a:r>
              <a:rPr lang="bg-BG" altLang="en-US" sz="2400" b="1" dirty="0" smtClean="0">
                <a:solidFill>
                  <a:srgbClr val="006AB6"/>
                </a:solidFill>
              </a:rPr>
              <a:t>ЦЕЛИ</a:t>
            </a:r>
          </a:p>
          <a:p>
            <a:pPr marL="0" indent="0" eaLnBrk="1" hangingPunct="1">
              <a:buNone/>
              <a:defRPr/>
            </a:pPr>
            <a:r>
              <a:rPr lang="bg-BG" altLang="en-US" sz="2200" b="1" dirty="0">
                <a:solidFill>
                  <a:schemeClr val="bg2">
                    <a:lumMod val="10000"/>
                  </a:schemeClr>
                </a:solidFill>
              </a:rPr>
              <a:t>/какво искаме като промяна</a:t>
            </a: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/</a:t>
            </a:r>
            <a:endParaRPr lang="bg-BG" altLang="en-US" sz="2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81000" y="5204940"/>
            <a:ext cx="2755769" cy="814859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bg-BG" altLang="en-US" sz="2400" b="1" dirty="0" smtClean="0">
                <a:solidFill>
                  <a:srgbClr val="006AB6"/>
                </a:solidFill>
              </a:rPr>
              <a:t>4</a:t>
            </a:r>
            <a:r>
              <a:rPr lang="en-US" altLang="en-US" sz="2400" b="1" dirty="0" smtClean="0">
                <a:solidFill>
                  <a:srgbClr val="006AB6"/>
                </a:solidFill>
              </a:rPr>
              <a:t>. </a:t>
            </a:r>
            <a:r>
              <a:rPr lang="bg-BG" altLang="en-US" sz="2400" b="1" dirty="0" smtClean="0">
                <a:solidFill>
                  <a:srgbClr val="006AB6"/>
                </a:solidFill>
              </a:rPr>
              <a:t>РЕЗУЛТАТИ</a:t>
            </a:r>
          </a:p>
          <a:p>
            <a:pPr marL="0" indent="0" eaLnBrk="1" hangingPunct="1">
              <a:buNone/>
              <a:defRPr/>
            </a:pPr>
            <a:r>
              <a:rPr lang="bg-BG" altLang="en-US" sz="2200" b="1" dirty="0">
                <a:solidFill>
                  <a:schemeClr val="bg2">
                    <a:lumMod val="10000"/>
                  </a:schemeClr>
                </a:solidFill>
              </a:rPr>
              <a:t>/какво получаваме</a:t>
            </a: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/</a:t>
            </a:r>
            <a:endParaRPr lang="bg-BG" altLang="en-US" sz="2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381000" y="1319611"/>
            <a:ext cx="3733800" cy="746919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en-US" altLang="en-US" sz="2400" b="1" dirty="0" smtClean="0">
                <a:solidFill>
                  <a:srgbClr val="006AB6"/>
                </a:solidFill>
              </a:rPr>
              <a:t>1. </a:t>
            </a:r>
            <a:r>
              <a:rPr lang="bg-BG" altLang="en-US" sz="2400" b="1" dirty="0" smtClean="0">
                <a:solidFill>
                  <a:srgbClr val="006AB6"/>
                </a:solidFill>
              </a:rPr>
              <a:t>АНАЛИЗ НА НУЖДИТЕ</a:t>
            </a:r>
          </a:p>
          <a:p>
            <a:pPr marL="0" indent="0" eaLnBrk="1" hangingPunct="1">
              <a:spcBef>
                <a:spcPts val="600"/>
              </a:spcBef>
              <a:buNone/>
              <a:defRPr/>
            </a:pPr>
            <a:r>
              <a:rPr lang="bg-BG" altLang="en-US" sz="2200" b="1" dirty="0" smtClean="0">
                <a:solidFill>
                  <a:srgbClr val="1B1A11"/>
                </a:solidFill>
              </a:rPr>
              <a:t>/съществуваща ситуация/</a:t>
            </a:r>
            <a:endParaRPr lang="bg-BG" altLang="en-US" sz="2200" b="1" dirty="0">
              <a:solidFill>
                <a:srgbClr val="1B1A11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572000" y="1357313"/>
            <a:ext cx="3733800" cy="70921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b="1" dirty="0" smtClean="0">
                <a:solidFill>
                  <a:srgbClr val="1B1A11"/>
                </a:solidFill>
              </a:rPr>
              <a:t>Целевата група</a:t>
            </a:r>
          </a:p>
          <a:p>
            <a:pPr marL="0" indent="0" eaLnBrk="1" hangingPunct="1">
              <a:spcBef>
                <a:spcPts val="600"/>
              </a:spcBef>
              <a:buNone/>
              <a:defRPr/>
            </a:pPr>
            <a:r>
              <a:rPr lang="bg-BG" altLang="en-US" sz="2200" b="1" dirty="0" smtClean="0">
                <a:solidFill>
                  <a:srgbClr val="D61A69"/>
                </a:solidFill>
              </a:rPr>
              <a:t>ПРОБЛЕМИ и нужди</a:t>
            </a:r>
            <a:endParaRPr lang="bg-BG" altLang="en-US" sz="2200" b="1" dirty="0">
              <a:solidFill>
                <a:srgbClr val="D61A69"/>
              </a:solidFill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572000" y="2497331"/>
            <a:ext cx="4130675" cy="1236469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1 ОБЩА и/или &gt; специфични</a:t>
            </a:r>
          </a:p>
          <a:p>
            <a:pPr marL="0" indent="0" eaLnBrk="1" hangingPunct="1">
              <a:spcBef>
                <a:spcPts val="600"/>
              </a:spcBef>
              <a:buNone/>
              <a:defRPr/>
            </a:pPr>
            <a:r>
              <a:rPr lang="bg-BG" altLang="en-US" sz="2200" b="1" dirty="0">
                <a:solidFill>
                  <a:srgbClr val="D61A69"/>
                </a:solidFill>
              </a:rPr>
              <a:t>к</a:t>
            </a:r>
            <a:r>
              <a:rPr lang="bg-BG" altLang="en-US" sz="2200" b="1" dirty="0" smtClean="0">
                <a:solidFill>
                  <a:srgbClr val="D61A69"/>
                </a:solidFill>
              </a:rPr>
              <a:t>онкретни, измерими, достижими, подходящи</a:t>
            </a:r>
            <a:endParaRPr lang="en-US" altLang="en-US" sz="2200" b="1" dirty="0" smtClean="0">
              <a:solidFill>
                <a:srgbClr val="D61A69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394354" y="4024923"/>
            <a:ext cx="3932548" cy="85187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bg-BG" altLang="en-US" sz="2400" b="1" dirty="0">
                <a:solidFill>
                  <a:srgbClr val="006AB6"/>
                </a:solidFill>
              </a:rPr>
              <a:t>3</a:t>
            </a:r>
            <a:r>
              <a:rPr lang="en-US" altLang="en-US" sz="2400" b="1" dirty="0">
                <a:solidFill>
                  <a:srgbClr val="006AB6"/>
                </a:solidFill>
              </a:rPr>
              <a:t>. </a:t>
            </a:r>
            <a:r>
              <a:rPr lang="bg-BG" altLang="en-US" sz="2400" b="1" dirty="0" smtClean="0">
                <a:solidFill>
                  <a:srgbClr val="006AB6"/>
                </a:solidFill>
              </a:rPr>
              <a:t>ДЕЙНОСТИ</a:t>
            </a:r>
          </a:p>
          <a:p>
            <a:pPr marL="0" indent="0" eaLnBrk="1" hangingPunct="1">
              <a:buNone/>
              <a:defRPr/>
            </a:pPr>
            <a:r>
              <a:rPr lang="bg-BG" altLang="en-US" sz="2200" b="1" dirty="0">
                <a:solidFill>
                  <a:schemeClr val="bg2">
                    <a:lumMod val="10000"/>
                  </a:schemeClr>
                </a:solidFill>
              </a:rPr>
              <a:t>/как ще го постигнем</a:t>
            </a: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/</a:t>
            </a:r>
            <a:endParaRPr lang="bg-BG" altLang="en-US" sz="2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4541363" y="5204941"/>
            <a:ext cx="4161312" cy="814859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600"/>
              </a:spcBef>
              <a:buNone/>
              <a:defRPr/>
            </a:pPr>
            <a:r>
              <a:rPr lang="bg-BG" altLang="en-US" sz="2200" b="1" dirty="0" smtClean="0">
                <a:solidFill>
                  <a:srgbClr val="D61A69"/>
                </a:solidFill>
              </a:rPr>
              <a:t>ясни, точни, измерими</a:t>
            </a:r>
            <a:endParaRPr lang="en-US" altLang="en-US" sz="2200" b="1" dirty="0" smtClean="0">
              <a:solidFill>
                <a:srgbClr val="D61A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78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>
                <a:latin typeface="Arial Narrow" panose="020B0606020202030204" pitchFamily="34" charset="0"/>
                <a:cs typeface="Times New Roman" pitchFamily="18" charset="0"/>
              </a:rPr>
              <a:t>Дистриктен грант - </a:t>
            </a:r>
            <a:r>
              <a:rPr lang="en-US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Tips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394355" y="3915455"/>
            <a:ext cx="1815446" cy="218054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2400" b="1" dirty="0">
                <a:solidFill>
                  <a:srgbClr val="006AB6"/>
                </a:solidFill>
              </a:rPr>
              <a:t>2</a:t>
            </a:r>
            <a:r>
              <a:rPr lang="en-US" altLang="en-US" sz="2400" b="1" dirty="0" smtClean="0">
                <a:solidFill>
                  <a:srgbClr val="006AB6"/>
                </a:solidFill>
              </a:rPr>
              <a:t>. </a:t>
            </a:r>
            <a:r>
              <a:rPr lang="bg-BG" altLang="en-US" sz="2400" b="1" dirty="0" smtClean="0">
                <a:solidFill>
                  <a:srgbClr val="006AB6"/>
                </a:solidFill>
              </a:rPr>
              <a:t>ЦЕЛИ</a:t>
            </a:r>
          </a:p>
          <a:p>
            <a:pPr marL="0" indent="0" eaLnBrk="1" hangingPunct="1">
              <a:buNone/>
              <a:defRPr/>
            </a:pPr>
            <a:r>
              <a:rPr lang="bg-BG" altLang="en-US" sz="2200" b="1" dirty="0" smtClean="0">
                <a:solidFill>
                  <a:srgbClr val="D61A69"/>
                </a:solidFill>
              </a:rPr>
              <a:t>конкретни,</a:t>
            </a:r>
          </a:p>
          <a:p>
            <a:pPr marL="0" indent="0" eaLnBrk="1" hangingPunct="1">
              <a:buNone/>
              <a:defRPr/>
            </a:pPr>
            <a:r>
              <a:rPr lang="bg-BG" altLang="en-US" sz="2200" b="1" dirty="0" smtClean="0">
                <a:solidFill>
                  <a:srgbClr val="D61A69"/>
                </a:solidFill>
              </a:rPr>
              <a:t>измерими,</a:t>
            </a:r>
          </a:p>
          <a:p>
            <a:pPr marL="0" indent="0" eaLnBrk="1" hangingPunct="1">
              <a:buNone/>
              <a:defRPr/>
            </a:pPr>
            <a:r>
              <a:rPr lang="bg-BG" altLang="en-US" sz="2200" b="1" dirty="0" smtClean="0">
                <a:solidFill>
                  <a:srgbClr val="D61A69"/>
                </a:solidFill>
              </a:rPr>
              <a:t>достижими,</a:t>
            </a:r>
          </a:p>
          <a:p>
            <a:pPr marL="0" indent="0" eaLnBrk="1" hangingPunct="1">
              <a:buNone/>
              <a:defRPr/>
            </a:pPr>
            <a:r>
              <a:rPr lang="bg-BG" altLang="en-US" sz="2200" b="1" dirty="0" smtClean="0">
                <a:solidFill>
                  <a:srgbClr val="D61A69"/>
                </a:solidFill>
              </a:rPr>
              <a:t>подходящи</a:t>
            </a:r>
            <a:endParaRPr lang="bg-BG" altLang="en-US" sz="2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381000" y="1219200"/>
            <a:ext cx="3352800" cy="11430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en-US" altLang="en-US" sz="2400" b="1" dirty="0" smtClean="0">
                <a:solidFill>
                  <a:srgbClr val="006AB6"/>
                </a:solidFill>
              </a:rPr>
              <a:t>1. </a:t>
            </a:r>
            <a:r>
              <a:rPr lang="bg-BG" altLang="en-US" sz="2400" b="1" dirty="0" smtClean="0">
                <a:solidFill>
                  <a:srgbClr val="006AB6"/>
                </a:solidFill>
              </a:rPr>
              <a:t>АНАЛИЗ НА НУЖДИТЕ</a:t>
            </a:r>
          </a:p>
          <a:p>
            <a:pPr marL="0" indent="0" eaLnBrk="1" hangingPunct="1">
              <a:spcBef>
                <a:spcPts val="600"/>
              </a:spcBef>
              <a:buNone/>
              <a:defRPr/>
            </a:pPr>
            <a:r>
              <a:rPr lang="bg-BG" altLang="en-US" sz="2200" b="1" dirty="0" smtClean="0">
                <a:solidFill>
                  <a:srgbClr val="D61A69"/>
                </a:solidFill>
              </a:rPr>
              <a:t>целева </a:t>
            </a:r>
            <a:r>
              <a:rPr lang="bg-BG" altLang="en-US" sz="2200" b="1" dirty="0">
                <a:solidFill>
                  <a:srgbClr val="D61A69"/>
                </a:solidFill>
              </a:rPr>
              <a:t>група: ученици и преподаватели</a:t>
            </a:r>
          </a:p>
        </p:txBody>
      </p:sp>
      <p:sp>
        <p:nvSpPr>
          <p:cNvPr id="15" name="Content Placeholder 2"/>
          <p:cNvSpPr txBox="1">
            <a:spLocks/>
          </p:cNvSpPr>
          <p:nvPr/>
        </p:nvSpPr>
        <p:spPr bwMode="auto">
          <a:xfrm>
            <a:off x="4397374" y="1295400"/>
            <a:ext cx="4428000" cy="761999"/>
          </a:xfrm>
          <a:prstGeom prst="rect">
            <a:avLst/>
          </a:prstGeom>
          <a:solidFill>
            <a:srgbClr val="F57A1E"/>
          </a:solidFill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ПРОБЛЕМ: Занижено качество на обучението в гимназията</a:t>
            </a:r>
            <a:endParaRPr lang="bg-BG" altLang="en-US" sz="2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4397374" y="3962400"/>
            <a:ext cx="4428000" cy="685800"/>
          </a:xfrm>
          <a:prstGeom prst="rect">
            <a:avLst/>
          </a:prstGeom>
          <a:solidFill>
            <a:srgbClr val="F57A1E"/>
          </a:solidFill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ОБЩА ЦЕЛ: Повишаване качеството на обучение в гимназията</a:t>
            </a:r>
            <a:endParaRPr lang="bg-BG" altLang="en-US" sz="22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41910" y="2785110"/>
            <a:ext cx="1409700" cy="563880"/>
          </a:xfrm>
          <a:prstGeom prst="rect">
            <a:avLst/>
          </a:prstGeom>
        </p:spPr>
      </p:pic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3523199" y="4800600"/>
            <a:ext cx="5292000" cy="1828800"/>
          </a:xfrm>
          <a:prstGeom prst="rect">
            <a:avLst/>
          </a:prstGeom>
          <a:solidFill>
            <a:srgbClr val="F7A81B"/>
          </a:solidFill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Специфични цели:</a:t>
            </a:r>
          </a:p>
          <a:p>
            <a:pPr eaLnBrk="1" hangingPunct="1">
              <a:spcBef>
                <a:spcPts val="3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dirty="0" smtClean="0">
                <a:solidFill>
                  <a:schemeClr val="bg2">
                    <a:lumMod val="10000"/>
                  </a:schemeClr>
                </a:solidFill>
              </a:rPr>
              <a:t>Внедряване на нови методи на обучение</a:t>
            </a:r>
          </a:p>
          <a:p>
            <a:pPr eaLnBrk="1" hangingPunct="1">
              <a:spcBef>
                <a:spcPts val="3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dirty="0" smtClean="0">
                <a:solidFill>
                  <a:schemeClr val="bg2">
                    <a:lumMod val="10000"/>
                  </a:schemeClr>
                </a:solidFill>
              </a:rPr>
              <a:t>Повишаване на мотивация у учениците</a:t>
            </a:r>
          </a:p>
          <a:p>
            <a:pPr eaLnBrk="1" hangingPunct="1">
              <a:spcBef>
                <a:spcPts val="3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dirty="0" smtClean="0">
                <a:solidFill>
                  <a:schemeClr val="bg2">
                    <a:lumMod val="10000"/>
                  </a:schemeClr>
                </a:solidFill>
              </a:rPr>
              <a:t>Подобряване на квалификацията на преподавателите</a:t>
            </a:r>
            <a:endParaRPr lang="bg-BG" altLang="en-US" sz="2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 bwMode="auto">
          <a:xfrm>
            <a:off x="3523198" y="2209800"/>
            <a:ext cx="5292000" cy="1447800"/>
          </a:xfrm>
          <a:prstGeom prst="rect">
            <a:avLst/>
          </a:prstGeom>
          <a:solidFill>
            <a:srgbClr val="F7A81B"/>
          </a:solidFill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Причини:</a:t>
            </a:r>
          </a:p>
          <a:p>
            <a:pPr eaLnBrk="1" hangingPunct="1">
              <a:spcBef>
                <a:spcPts val="3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dirty="0" smtClean="0">
                <a:solidFill>
                  <a:schemeClr val="bg2">
                    <a:lumMod val="10000"/>
                  </a:schemeClr>
                </a:solidFill>
              </a:rPr>
              <a:t>Остарели методи на преподаване</a:t>
            </a:r>
          </a:p>
          <a:p>
            <a:pPr eaLnBrk="1" hangingPunct="1">
              <a:spcBef>
                <a:spcPts val="3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dirty="0" smtClean="0">
                <a:solidFill>
                  <a:schemeClr val="bg2">
                    <a:lumMod val="10000"/>
                  </a:schemeClr>
                </a:solidFill>
              </a:rPr>
              <a:t>Липса на мотивация у учениците</a:t>
            </a:r>
          </a:p>
          <a:p>
            <a:pPr eaLnBrk="1" hangingPunct="1">
              <a:spcBef>
                <a:spcPts val="3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dirty="0" smtClean="0">
                <a:solidFill>
                  <a:schemeClr val="bg2">
                    <a:lumMod val="10000"/>
                  </a:schemeClr>
                </a:solidFill>
              </a:rPr>
              <a:t>Демотивирани учители / страх</a:t>
            </a:r>
            <a:endParaRPr lang="bg-BG" altLang="en-US" sz="22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75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>
                <a:latin typeface="Arial Narrow" panose="020B0606020202030204" pitchFamily="34" charset="0"/>
                <a:cs typeface="Times New Roman" pitchFamily="18" charset="0"/>
              </a:rPr>
              <a:t>Дистриктен грант - </a:t>
            </a:r>
            <a:r>
              <a:rPr lang="en-US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Tips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81001" y="4572000"/>
            <a:ext cx="2087880" cy="493206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bg-BG" altLang="en-US" sz="2400" b="1" dirty="0" smtClean="0">
                <a:solidFill>
                  <a:srgbClr val="006AB6"/>
                </a:solidFill>
              </a:rPr>
              <a:t>4</a:t>
            </a:r>
            <a:r>
              <a:rPr lang="en-US" altLang="en-US" sz="2400" b="1" dirty="0" smtClean="0">
                <a:solidFill>
                  <a:srgbClr val="006AB6"/>
                </a:solidFill>
              </a:rPr>
              <a:t>. </a:t>
            </a:r>
            <a:r>
              <a:rPr lang="bg-BG" altLang="en-US" sz="2400" b="1" dirty="0" smtClean="0">
                <a:solidFill>
                  <a:srgbClr val="006AB6"/>
                </a:solidFill>
              </a:rPr>
              <a:t>РЕЗУЛТАТИ</a:t>
            </a:r>
            <a:endParaRPr lang="bg-BG" altLang="en-US" sz="2400" b="1" dirty="0">
              <a:solidFill>
                <a:srgbClr val="006AB6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394354" y="2933700"/>
            <a:ext cx="2074526" cy="4953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bg-BG" altLang="en-US" sz="2400" b="1" dirty="0">
                <a:solidFill>
                  <a:srgbClr val="006AB6"/>
                </a:solidFill>
              </a:rPr>
              <a:t>3</a:t>
            </a:r>
            <a:r>
              <a:rPr lang="en-US" altLang="en-US" sz="2400" b="1" dirty="0">
                <a:solidFill>
                  <a:srgbClr val="006AB6"/>
                </a:solidFill>
              </a:rPr>
              <a:t>. </a:t>
            </a:r>
            <a:r>
              <a:rPr lang="bg-BG" altLang="en-US" sz="2400" b="1" dirty="0" smtClean="0">
                <a:solidFill>
                  <a:srgbClr val="006AB6"/>
                </a:solidFill>
              </a:rPr>
              <a:t>ДЕЙНОСТИ</a:t>
            </a:r>
            <a:endParaRPr lang="bg-BG" altLang="en-US" sz="2400" b="1" dirty="0">
              <a:solidFill>
                <a:srgbClr val="006AB6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2895602" y="1219200"/>
            <a:ext cx="5872340" cy="144780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dirty="0" smtClean="0">
                <a:solidFill>
                  <a:schemeClr val="bg2">
                    <a:lumMod val="10000"/>
                  </a:schemeClr>
                </a:solidFill>
              </a:rPr>
              <a:t>Внедряване на нови методи на обучение</a:t>
            </a: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dirty="0" smtClean="0">
                <a:solidFill>
                  <a:schemeClr val="bg2">
                    <a:lumMod val="10000"/>
                  </a:schemeClr>
                </a:solidFill>
              </a:rPr>
              <a:t>Повишаване на мотивация у учениците</a:t>
            </a: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dirty="0" smtClean="0">
                <a:solidFill>
                  <a:schemeClr val="bg2">
                    <a:lumMod val="10000"/>
                  </a:schemeClr>
                </a:solidFill>
              </a:rPr>
              <a:t>Подобряване на квалификацията на преподавателите</a:t>
            </a:r>
            <a:endParaRPr lang="bg-BG" altLang="en-US" sz="2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394355" y="1219200"/>
            <a:ext cx="2074526" cy="3810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2400" b="1" dirty="0">
                <a:solidFill>
                  <a:srgbClr val="006AB6"/>
                </a:solidFill>
              </a:rPr>
              <a:t>2</a:t>
            </a:r>
            <a:r>
              <a:rPr lang="en-US" altLang="en-US" sz="2400" b="1" dirty="0" smtClean="0">
                <a:solidFill>
                  <a:srgbClr val="006AB6"/>
                </a:solidFill>
              </a:rPr>
              <a:t>. </a:t>
            </a:r>
            <a:r>
              <a:rPr lang="bg-BG" altLang="en-US" sz="2400" b="1" dirty="0" smtClean="0">
                <a:solidFill>
                  <a:srgbClr val="006AB6"/>
                </a:solidFill>
              </a:rPr>
              <a:t>ЦЕЛИ</a:t>
            </a:r>
            <a:endParaRPr lang="bg-BG" altLang="en-US" sz="2400" b="1" dirty="0">
              <a:solidFill>
                <a:srgbClr val="006AB6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41910" y="1908810"/>
            <a:ext cx="1409700" cy="5638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6809" y="1908810"/>
            <a:ext cx="1409700" cy="563880"/>
          </a:xfrm>
          <a:prstGeom prst="rect">
            <a:avLst/>
          </a:prstGeom>
        </p:spPr>
      </p:pic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2895602" y="2895600"/>
            <a:ext cx="5807074" cy="15240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dirty="0" smtClean="0">
                <a:solidFill>
                  <a:schemeClr val="bg2">
                    <a:lumMod val="10000"/>
                  </a:schemeClr>
                </a:solidFill>
              </a:rPr>
              <a:t>Доставка на интерактивно и ИТ оборудване и електронни приложения</a:t>
            </a: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dirty="0" smtClean="0">
                <a:solidFill>
                  <a:schemeClr val="bg2">
                    <a:lumMod val="10000"/>
                  </a:schemeClr>
                </a:solidFill>
              </a:rPr>
              <a:t>Уъркшопи с учениците</a:t>
            </a: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dirty="0" smtClean="0">
                <a:solidFill>
                  <a:schemeClr val="bg2">
                    <a:lumMod val="10000"/>
                  </a:schemeClr>
                </a:solidFill>
              </a:rPr>
              <a:t>Обучение на учителите</a:t>
            </a:r>
            <a:endParaRPr lang="bg-BG" altLang="en-US" sz="2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2895601" y="4572000"/>
            <a:ext cx="5837776" cy="2133600"/>
          </a:xfrm>
          <a:prstGeom prst="rect">
            <a:avLst/>
          </a:prstGeom>
          <a:solidFill>
            <a:schemeClr val="bg1"/>
          </a:solidFill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dirty="0" smtClean="0">
                <a:solidFill>
                  <a:schemeClr val="bg2">
                    <a:lumMod val="10000"/>
                  </a:schemeClr>
                </a:solidFill>
              </a:rPr>
              <a:t>Доставени и инсталирани 2 интерактивни дъски, 30 таблета, 1 </a:t>
            </a:r>
            <a:r>
              <a:rPr lang="en-US" altLang="en-US" sz="2200" dirty="0" smtClean="0">
                <a:solidFill>
                  <a:schemeClr val="bg2">
                    <a:lumMod val="10000"/>
                  </a:schemeClr>
                </a:solidFill>
              </a:rPr>
              <a:t>e-learning </a:t>
            </a:r>
            <a:r>
              <a:rPr lang="bg-BG" altLang="en-US" sz="2200" dirty="0" smtClean="0">
                <a:solidFill>
                  <a:schemeClr val="bg2">
                    <a:lumMod val="10000"/>
                  </a:schemeClr>
                </a:solidFill>
              </a:rPr>
              <a:t>система</a:t>
            </a:r>
            <a:r>
              <a:rPr lang="en-US" altLang="en-US" sz="2200" dirty="0" smtClean="0">
                <a:solidFill>
                  <a:schemeClr val="bg2">
                    <a:lumMod val="10000"/>
                  </a:schemeClr>
                </a:solidFill>
              </a:rPr>
              <a:t>, …</a:t>
            </a:r>
            <a:endParaRPr lang="bg-BG" altLang="en-US" sz="2200" dirty="0" smtClean="0">
              <a:solidFill>
                <a:schemeClr val="bg2">
                  <a:lumMod val="10000"/>
                </a:schemeClr>
              </a:solidFill>
            </a:endParaRP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dirty="0" smtClean="0">
                <a:solidFill>
                  <a:schemeClr val="bg2">
                    <a:lumMod val="10000"/>
                  </a:schemeClr>
                </a:solidFill>
              </a:rPr>
              <a:t>Над 200 ученици взели участие в уъркшопите</a:t>
            </a: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dirty="0" smtClean="0">
                <a:solidFill>
                  <a:schemeClr val="bg2">
                    <a:lumMod val="10000"/>
                  </a:schemeClr>
                </a:solidFill>
              </a:rPr>
              <a:t>30 учителя обучени за прилагане на нови методи и подходи на обучение</a:t>
            </a:r>
          </a:p>
          <a:p>
            <a:pPr marL="0" indent="0" eaLnBrk="1" hangingPunct="1">
              <a:spcBef>
                <a:spcPts val="600"/>
              </a:spcBef>
              <a:buNone/>
              <a:defRPr/>
            </a:pPr>
            <a:r>
              <a:rPr lang="bg-BG" altLang="en-US" sz="200" dirty="0" smtClean="0">
                <a:solidFill>
                  <a:schemeClr val="bg1"/>
                </a:solidFill>
              </a:rPr>
              <a:t>ьжьцж</a:t>
            </a:r>
          </a:p>
          <a:p>
            <a:pPr marL="0" indent="0" eaLnBrk="1" hangingPunct="1">
              <a:spcBef>
                <a:spcPts val="600"/>
              </a:spcBef>
              <a:buNone/>
              <a:defRPr/>
            </a:pPr>
            <a:endParaRPr lang="bg-BG" altLang="en-US" sz="22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32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80999" y="1371600"/>
            <a:ext cx="8321675" cy="14478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1200"/>
              </a:spcBef>
              <a:buFont typeface="Arial" panose="020B0604020202020204" pitchFamily="34" charset="0"/>
              <a:buNone/>
              <a:defRPr/>
            </a:pPr>
            <a:r>
              <a:rPr lang="bg-BG" altLang="en-US" sz="2400" b="1" dirty="0">
                <a:solidFill>
                  <a:srgbClr val="006AB6"/>
                </a:solidFill>
              </a:rPr>
              <a:t>5</a:t>
            </a:r>
            <a:r>
              <a:rPr lang="en-US" altLang="en-US" sz="2400" b="1" dirty="0" smtClean="0">
                <a:solidFill>
                  <a:srgbClr val="006AB6"/>
                </a:solidFill>
              </a:rPr>
              <a:t>. </a:t>
            </a:r>
            <a:r>
              <a:rPr lang="bg-BG" altLang="en-US" sz="2400" b="1" dirty="0" smtClean="0">
                <a:solidFill>
                  <a:srgbClr val="006AB6"/>
                </a:solidFill>
              </a:rPr>
              <a:t>УСТОЙЧИВОСТ. </a:t>
            </a:r>
            <a:r>
              <a:rPr lang="bg-BG" sz="2400" b="1" dirty="0" smtClean="0">
                <a:solidFill>
                  <a:schemeClr val="bg2">
                    <a:lumMod val="10000"/>
                  </a:schemeClr>
                </a:solidFill>
              </a:rPr>
              <a:t>Опишете КАК точно:</a:t>
            </a:r>
          </a:p>
          <a:p>
            <a:pPr eaLnBrk="1" hangingPunct="1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Подобрявате състоянието в общността</a:t>
            </a:r>
          </a:p>
          <a:p>
            <a:pPr eaLnBrk="1" hangingPunct="1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Ще се финанират дейностите след приключване на проекта</a:t>
            </a:r>
            <a:endParaRPr lang="en-US" altLang="en-US" sz="22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93569" y="3300347"/>
            <a:ext cx="4038600" cy="2338453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bg-BG" altLang="en-US" sz="2400" b="1" dirty="0" smtClean="0">
                <a:solidFill>
                  <a:srgbClr val="006AB6"/>
                </a:solidFill>
              </a:rPr>
              <a:t>6</a:t>
            </a:r>
            <a:r>
              <a:rPr lang="en-US" altLang="en-US" sz="2400" b="1" dirty="0" smtClean="0">
                <a:solidFill>
                  <a:srgbClr val="006AB6"/>
                </a:solidFill>
              </a:rPr>
              <a:t>. </a:t>
            </a:r>
            <a:r>
              <a:rPr lang="bg-BG" altLang="en-US" sz="2400" b="1" dirty="0" smtClean="0">
                <a:solidFill>
                  <a:srgbClr val="006AB6"/>
                </a:solidFill>
              </a:rPr>
              <a:t>БЮДЖЕТ</a:t>
            </a:r>
          </a:p>
          <a:p>
            <a:pPr eaLnBrk="1" hangingPunct="1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3 оферти</a:t>
            </a:r>
          </a:p>
          <a:p>
            <a:pPr eaLnBrk="1" hangingPunct="1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en-US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DDF – max. 3000 $</a:t>
            </a:r>
          </a:p>
          <a:p>
            <a:pPr eaLnBrk="1" hangingPunct="1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Собствено участие – </a:t>
            </a:r>
            <a:r>
              <a:rPr lang="en-US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min. 50%</a:t>
            </a:r>
          </a:p>
          <a:p>
            <a:pPr eaLnBrk="1" hangingPunct="1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Други клубове, партньори</a:t>
            </a:r>
            <a:endParaRPr lang="en-US" altLang="en-US" sz="22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eaLnBrk="1" hangingPunct="1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endParaRPr lang="en-US" altLang="en-US" sz="22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029200" y="3300347"/>
            <a:ext cx="4038600" cy="1981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bg-BG" altLang="en-US" sz="2400" b="1" dirty="0">
                <a:solidFill>
                  <a:srgbClr val="006AB6"/>
                </a:solidFill>
              </a:rPr>
              <a:t>7</a:t>
            </a:r>
            <a:r>
              <a:rPr lang="en-US" altLang="en-US" sz="2400" b="1" dirty="0" smtClean="0">
                <a:solidFill>
                  <a:srgbClr val="006AB6"/>
                </a:solidFill>
              </a:rPr>
              <a:t>. </a:t>
            </a:r>
            <a:r>
              <a:rPr lang="bg-BG" altLang="en-US" sz="2400" b="1" dirty="0" smtClean="0">
                <a:solidFill>
                  <a:srgbClr val="006AB6"/>
                </a:solidFill>
              </a:rPr>
              <a:t>ДРУГО</a:t>
            </a:r>
          </a:p>
          <a:p>
            <a:pPr eaLnBrk="1" hangingPunct="1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Участие на ротарианците</a:t>
            </a:r>
          </a:p>
          <a:p>
            <a:pPr eaLnBrk="1" hangingPunct="1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Участие на партньорите</a:t>
            </a:r>
            <a:endParaRPr lang="en-US" altLang="en-US" sz="22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eaLnBrk="1" hangingPunct="1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bg-BG" altLang="en-US" sz="2200" b="1" dirty="0" smtClean="0">
                <a:solidFill>
                  <a:schemeClr val="bg2">
                    <a:lumMod val="10000"/>
                  </a:schemeClr>
                </a:solidFill>
              </a:rPr>
              <a:t>Популяризиране</a:t>
            </a:r>
            <a:endParaRPr lang="en-US" altLang="en-US" sz="22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eaLnBrk="1" hangingPunct="1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endParaRPr lang="en-US" altLang="en-US" sz="22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>
                <a:latin typeface="Arial Narrow" panose="020B0606020202030204" pitchFamily="34" charset="0"/>
                <a:cs typeface="Times New Roman" pitchFamily="18" charset="0"/>
              </a:rPr>
              <a:t>Дистриктен грант - </a:t>
            </a:r>
            <a:r>
              <a:rPr lang="en-US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Tips</a:t>
            </a:r>
          </a:p>
        </p:txBody>
      </p:sp>
    </p:spTree>
    <p:extLst>
      <p:ext uri="{BB962C8B-B14F-4D97-AF65-F5344CB8AC3E}">
        <p14:creationId xmlns:p14="http://schemas.microsoft.com/office/powerpoint/2010/main" val="29121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Кандидатстване за дистриктен грант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285860"/>
            <a:ext cx="8826500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160692"/>
            <a:ext cx="1008111" cy="445968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142844" y="4343400"/>
            <a:ext cx="8772556" cy="1484328"/>
            <a:chOff x="142844" y="4648200"/>
            <a:chExt cx="8772556" cy="1484328"/>
          </a:xfrm>
        </p:grpSpPr>
        <p:pic>
          <p:nvPicPr>
            <p:cNvPr id="9" name="Picture 11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28596" y="4857760"/>
              <a:ext cx="7698274" cy="1274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Rectangle 9"/>
            <p:cNvSpPr/>
            <p:nvPr/>
          </p:nvSpPr>
          <p:spPr>
            <a:xfrm>
              <a:off x="142844" y="4648200"/>
              <a:ext cx="8772556" cy="7302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4114800"/>
            <a:ext cx="66738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4038600" y="4114800"/>
            <a:ext cx="4900642" cy="17378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300"/>
              </a:spcBef>
            </a:pPr>
            <a:r>
              <a:rPr lang="ru-RU" b="1" dirty="0">
                <a:solidFill>
                  <a:srgbClr val="006AB6"/>
                </a:solidFill>
              </a:rPr>
              <a:t>» </a:t>
            </a:r>
            <a:r>
              <a:rPr lang="ru-RU" dirty="0" smtClean="0">
                <a:solidFill>
                  <a:srgbClr val="006AB6"/>
                </a:solidFill>
              </a:rPr>
              <a:t>Клубен </a:t>
            </a:r>
            <a:r>
              <a:rPr lang="ru-RU" dirty="0">
                <a:solidFill>
                  <a:srgbClr val="006AB6"/>
                </a:solidFill>
              </a:rPr>
              <a:t>Меморандум за разбиране на Фондация </a:t>
            </a:r>
            <a:r>
              <a:rPr lang="ru-RU" dirty="0" smtClean="0">
                <a:solidFill>
                  <a:srgbClr val="006AB6"/>
                </a:solidFill>
              </a:rPr>
              <a:t>Ротари</a:t>
            </a:r>
          </a:p>
          <a:p>
            <a:pPr>
              <a:spcBef>
                <a:spcPts val="300"/>
              </a:spcBef>
            </a:pPr>
            <a:r>
              <a:rPr lang="ru-RU" dirty="0" smtClean="0">
                <a:solidFill>
                  <a:srgbClr val="006AB6"/>
                </a:solidFill>
              </a:rPr>
              <a:t>»</a:t>
            </a:r>
            <a:r>
              <a:rPr lang="ru-RU" dirty="0">
                <a:solidFill>
                  <a:srgbClr val="006AB6"/>
                </a:solidFill>
              </a:rPr>
              <a:t> Жизнен цикъл на дистриктен грант</a:t>
            </a:r>
          </a:p>
          <a:p>
            <a:pPr>
              <a:spcBef>
                <a:spcPts val="300"/>
              </a:spcBef>
            </a:pPr>
            <a:r>
              <a:rPr lang="ru-RU" dirty="0">
                <a:solidFill>
                  <a:srgbClr val="006AB6"/>
                </a:solidFill>
              </a:rPr>
              <a:t>» РЪКОВОДСТВО ЗА КАНДИДАТСТВАНЕ ЗА ДИСТРИКТЕН </a:t>
            </a:r>
            <a:r>
              <a:rPr lang="ru-RU" dirty="0" smtClean="0">
                <a:solidFill>
                  <a:srgbClr val="006AB6"/>
                </a:solidFill>
              </a:rPr>
              <a:t>ГРАНТ</a:t>
            </a:r>
            <a:endParaRPr lang="en-GB" dirty="0">
              <a:solidFill>
                <a:srgbClr val="006AB6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3733800" y="4572000"/>
            <a:ext cx="4464508" cy="12954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615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2"/>
          <p:cNvSpPr txBox="1">
            <a:spLocks/>
          </p:cNvSpPr>
          <p:nvPr/>
        </p:nvSpPr>
        <p:spPr bwMode="auto">
          <a:xfrm>
            <a:off x="296863" y="1403272"/>
            <a:ext cx="8466137" cy="442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Начини за подкрепа на ФР чрез дарения;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Полио плюс – на финалната права;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Защо е важно да даряваме?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Как се прави успешна кампания за набиране на средства?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Глобален грант и 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отличия;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Нашите проекти и нашите дарения са израз на нашите 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ценности.</a:t>
            </a:r>
            <a:endParaRPr lang="bg-BG" sz="28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123" name="Title 1"/>
          <p:cNvSpPr txBox="1">
            <a:spLocks/>
          </p:cNvSpPr>
          <p:nvPr/>
        </p:nvSpPr>
        <p:spPr bwMode="auto">
          <a:xfrm>
            <a:off x="220663" y="533400"/>
            <a:ext cx="8764587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bg-BG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Съдържание</a:t>
            </a:r>
            <a:endParaRPr lang="en-US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13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>
                <a:latin typeface="Arial Narrow" panose="020B0606020202030204" pitchFamily="34" charset="0"/>
                <a:cs typeface="Times New Roman" pitchFamily="18" charset="0"/>
              </a:rPr>
              <a:t>Изпълнение </a:t>
            </a:r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и Отчитане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252" y="3124200"/>
            <a:ext cx="8232246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Прочетете внимателно Ръководството;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Използвайте разработените бланкови документи;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Планирайте времевия ресурс точно;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Събирайте всички финансови документи;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Съхранявайте всичко в хартиен и електронен вариант;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ОТЧЕТЕТЕ ПРОЕКТА НАВРЕМЕ!</a:t>
            </a:r>
            <a:endParaRPr lang="en-GB" sz="24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" y="1315278"/>
            <a:ext cx="4900642" cy="15803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300"/>
              </a:spcBef>
            </a:pPr>
            <a:r>
              <a:rPr lang="ru-RU" dirty="0" smtClean="0">
                <a:solidFill>
                  <a:srgbClr val="006AB6"/>
                </a:solidFill>
              </a:rPr>
              <a:t>»</a:t>
            </a:r>
            <a:r>
              <a:rPr lang="ru-RU" dirty="0">
                <a:solidFill>
                  <a:srgbClr val="006AB6"/>
                </a:solidFill>
              </a:rPr>
              <a:t> РЪКОВОДСТВО ЗА УПРАВЛЕНИЕ И ОТЧИТАНЕ НА ДИСТРИКТЕН ГРАНТ</a:t>
            </a:r>
          </a:p>
          <a:p>
            <a:pPr>
              <a:spcBef>
                <a:spcPts val="300"/>
              </a:spcBef>
            </a:pPr>
            <a:r>
              <a:rPr lang="ru-RU" dirty="0">
                <a:solidFill>
                  <a:srgbClr val="006AB6"/>
                </a:solidFill>
              </a:rPr>
              <a:t>» ПРИЛОЖЕНИЯ към Ръководство за управление и отчитане на дистриктни </a:t>
            </a:r>
            <a:r>
              <a:rPr lang="ru-RU" dirty="0" smtClean="0">
                <a:solidFill>
                  <a:srgbClr val="006AB6"/>
                </a:solidFill>
              </a:rPr>
              <a:t>грантове</a:t>
            </a:r>
          </a:p>
          <a:p>
            <a:pPr>
              <a:spcBef>
                <a:spcPts val="300"/>
              </a:spcBef>
            </a:pPr>
            <a:r>
              <a:rPr lang="ru-RU" dirty="0">
                <a:solidFill>
                  <a:srgbClr val="006AB6"/>
                </a:solidFill>
              </a:rPr>
              <a:t>» </a:t>
            </a:r>
            <a:r>
              <a:rPr lang="ru-RU" dirty="0" smtClean="0">
                <a:solidFill>
                  <a:srgbClr val="006AB6"/>
                </a:solidFill>
              </a:rPr>
              <a:t>ПРИЛОЖЕНИЯ Визуализация</a:t>
            </a:r>
            <a:endParaRPr lang="en-GB" dirty="0">
              <a:solidFill>
                <a:srgbClr val="006AB6"/>
              </a:solidFill>
            </a:endParaRPr>
          </a:p>
          <a:p>
            <a:pPr>
              <a:spcBef>
                <a:spcPts val="300"/>
              </a:spcBef>
            </a:pPr>
            <a:endParaRPr lang="en-GB" dirty="0">
              <a:solidFill>
                <a:srgbClr val="006AB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5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7065" y="0"/>
            <a:ext cx="9797143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43000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30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1447800"/>
          </a:xfrm>
        </p:spPr>
        <p:txBody>
          <a:bodyPr anchor="ctr"/>
          <a:lstStyle/>
          <a:p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локални към глобални - анализ на 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дистриктните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глобални </a:t>
            </a:r>
            <a:r>
              <a:rPr lang="bg-BG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грантове.</a:t>
            </a:r>
            <a:br>
              <a:rPr lang="bg-BG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g-BG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Наличен </a:t>
            </a:r>
            <a:r>
              <a:rPr lang="bg-BG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ДДФ.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5029200"/>
            <a:ext cx="64008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200" kern="1200">
                <a:solidFill>
                  <a:schemeClr val="tx2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sz="2400" b="1" dirty="0" smtClean="0"/>
              <a:t>Виолина Костова</a:t>
            </a:r>
            <a:r>
              <a:rPr lang="bg-BG" sz="2400" dirty="0" smtClean="0"/>
              <a:t>, РК София-сити</a:t>
            </a:r>
          </a:p>
          <a:p>
            <a:r>
              <a:rPr lang="bg-BG" altLang="en-US" sz="2400" dirty="0" smtClean="0">
                <a:latin typeface="Georgia" panose="02040502050405020303" pitchFamily="18" charset="0"/>
                <a:cs typeface="Times New Roman" pitchFamily="18" charset="0"/>
              </a:rPr>
              <a:t>Комитет за Фондация Ротари</a:t>
            </a:r>
            <a:endParaRPr lang="bg-BG" altLang="en-US" dirty="0" smtClean="0"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86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ФОНДАЦИЯ РОТАРИ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5850" y="1182945"/>
            <a:ext cx="2624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bg-BG" sz="3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</a:t>
            </a:r>
            <a:r>
              <a:rPr lang="bg-BG" sz="3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 2016-2017</a:t>
            </a:r>
            <a:endParaRPr lang="en-GB" sz="30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0000" y="1905000"/>
            <a:ext cx="3754800" cy="4016484"/>
          </a:xfrm>
          <a:prstGeom prst="rect">
            <a:avLst/>
          </a:prstGeom>
          <a:solidFill>
            <a:srgbClr val="F7A81B"/>
          </a:solidFill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Дистриктни гранта:</a:t>
            </a:r>
          </a:p>
          <a:p>
            <a:pPr>
              <a:spcBef>
                <a:spcPts val="0"/>
              </a:spcBef>
            </a:pP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490 / </a:t>
            </a:r>
            <a:r>
              <a:rPr lang="bg-BG" altLang="zh-CN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26</a:t>
            </a:r>
            <a:r>
              <a:rPr lang="en-US" altLang="zh-CN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lang="bg-BG" altLang="zh-CN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млн. $</a:t>
            </a:r>
            <a:endParaRPr lang="bg-BG" sz="28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endParaRPr lang="bg-BG" sz="10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Глобални гранта:</a:t>
            </a:r>
          </a:p>
          <a:p>
            <a:pPr>
              <a:spcBef>
                <a:spcPts val="0"/>
              </a:spcBef>
            </a:pP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1,260 </a:t>
            </a: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/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lang="en-US" altLang="zh-CN" sz="2800" b="1" dirty="0" smtClean="0">
                <a:solidFill>
                  <a:schemeClr val="bg2">
                    <a:lumMod val="10000"/>
                  </a:schemeClr>
                </a:solidFill>
              </a:rPr>
              <a:t>73 </a:t>
            </a:r>
            <a:r>
              <a:rPr lang="bg-BG" altLang="zh-CN" sz="2800" b="1" dirty="0">
                <a:solidFill>
                  <a:schemeClr val="bg2">
                    <a:lumMod val="10000"/>
                  </a:schemeClr>
                </a:solidFill>
              </a:rPr>
              <a:t>млн. $</a:t>
            </a:r>
            <a:endParaRPr lang="bg-BG" sz="2800" b="1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endParaRPr lang="bg-BG" sz="10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Пакетни гранта:</a:t>
            </a:r>
          </a:p>
          <a:p>
            <a:pPr>
              <a:spcBef>
                <a:spcPts val="0"/>
              </a:spcBef>
            </a:pP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18 / </a:t>
            </a:r>
            <a:r>
              <a:rPr lang="bg-BG" altLang="zh-CN" sz="2800" b="1" dirty="0">
                <a:solidFill>
                  <a:schemeClr val="bg2">
                    <a:lumMod val="10000"/>
                  </a:schemeClr>
                </a:solidFill>
              </a:rPr>
              <a:t>23</a:t>
            </a:r>
            <a:r>
              <a:rPr lang="en-US" altLang="zh-CN" sz="2800" b="1" dirty="0">
                <a:solidFill>
                  <a:schemeClr val="bg2">
                    <a:lumMod val="10000"/>
                  </a:schemeClr>
                </a:solidFill>
              </a:rPr>
              <a:t>.</a:t>
            </a:r>
            <a:r>
              <a:rPr lang="bg-BG" altLang="zh-CN" sz="2800" b="1" dirty="0">
                <a:solidFill>
                  <a:schemeClr val="bg2">
                    <a:lumMod val="10000"/>
                  </a:schemeClr>
                </a:solidFill>
              </a:rPr>
              <a:t>5 </a:t>
            </a:r>
            <a:r>
              <a:rPr lang="en-US" altLang="zh-CN" sz="2800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bg-BG" altLang="zh-CN" sz="2800" b="1" dirty="0">
                <a:solidFill>
                  <a:schemeClr val="bg2">
                    <a:lumMod val="10000"/>
                  </a:schemeClr>
                </a:solidFill>
              </a:rPr>
              <a:t>млн. </a:t>
            </a:r>
            <a:r>
              <a:rPr lang="bg-BG" altLang="zh-CN" sz="2800" b="1" dirty="0" smtClean="0">
                <a:solidFill>
                  <a:schemeClr val="bg2">
                    <a:lumMod val="10000"/>
                  </a:schemeClr>
                </a:solidFill>
              </a:rPr>
              <a:t>$</a:t>
            </a:r>
          </a:p>
          <a:p>
            <a:pPr>
              <a:spcBef>
                <a:spcPts val="600"/>
              </a:spcBef>
            </a:pPr>
            <a:endParaRPr lang="bg-BG" sz="10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0"/>
              </a:spcBef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Полио +: </a:t>
            </a: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108 </a:t>
            </a:r>
            <a:r>
              <a:rPr lang="bg-BG" altLang="zh-CN" sz="2800" b="1" dirty="0">
                <a:solidFill>
                  <a:schemeClr val="bg2">
                    <a:lumMod val="10000"/>
                  </a:schemeClr>
                </a:solidFill>
              </a:rPr>
              <a:t>млн. $</a:t>
            </a:r>
            <a:endParaRPr lang="en-GB" sz="28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33000" y="1183133"/>
            <a:ext cx="2971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bg-BG" sz="3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Нашият принос</a:t>
            </a:r>
            <a:endParaRPr lang="en-GB" sz="30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51000" y="1905000"/>
            <a:ext cx="3535800" cy="3954929"/>
          </a:xfrm>
          <a:prstGeom prst="rect">
            <a:avLst/>
          </a:prstGeom>
          <a:solidFill>
            <a:srgbClr val="F7A81B"/>
          </a:solidFill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к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ъм 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20.0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3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.2018</a:t>
            </a:r>
            <a:endParaRPr lang="bg-BG" sz="28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r>
              <a:rPr lang="en-US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750,925 </a:t>
            </a:r>
            <a:r>
              <a:rPr lang="bg-BG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$</a:t>
            </a:r>
            <a:endParaRPr lang="en-US" sz="3000" b="1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(+ 96,090 % - D2480)</a:t>
            </a:r>
            <a:endParaRPr lang="bg-BG" sz="2800" b="1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1800"/>
              </a:spcBef>
            </a:pP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Annual Fund:</a:t>
            </a:r>
          </a:p>
          <a:p>
            <a:pPr>
              <a:spcBef>
                <a:spcPts val="600"/>
              </a:spcBef>
            </a:pP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</a:rPr>
              <a:t>552,917 </a:t>
            </a: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</a:rPr>
              <a:t>$</a:t>
            </a:r>
            <a:endParaRPr lang="en-US" sz="28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1800"/>
              </a:spcBef>
            </a:pP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Polio Plus:</a:t>
            </a:r>
          </a:p>
          <a:p>
            <a:pPr>
              <a:spcBef>
                <a:spcPts val="1200"/>
              </a:spcBef>
            </a:pP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</a:rPr>
              <a:t>198,008 </a:t>
            </a: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</a:rPr>
              <a:t>$</a:t>
            </a:r>
            <a:endParaRPr lang="en-GB" sz="28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18787">
            <a:off x="6972874" y="4133334"/>
            <a:ext cx="2205196" cy="1647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89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Дистриктни грантове - статистика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81800" y="1371600"/>
            <a:ext cx="1981200" cy="1969770"/>
          </a:xfrm>
          <a:prstGeom prst="rect">
            <a:avLst/>
          </a:prstGeom>
          <a:solidFill>
            <a:srgbClr val="F47621"/>
          </a:solidFill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22 </a:t>
            </a: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проекта</a:t>
            </a:r>
          </a:p>
          <a:p>
            <a:pPr>
              <a:spcBef>
                <a:spcPts val="600"/>
              </a:spcBef>
            </a:pP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114,832 $</a:t>
            </a:r>
          </a:p>
          <a:p>
            <a:pPr>
              <a:spcBef>
                <a:spcPts val="600"/>
              </a:spcBef>
            </a:pPr>
            <a:r>
              <a:rPr lang="bg-BG" sz="2800" b="1" u="sng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51,200 $ - ДДФ</a:t>
            </a:r>
            <a:endParaRPr lang="en-GB" sz="2800" b="1" u="sng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548785"/>
              </p:ext>
            </p:extLst>
          </p:nvPr>
        </p:nvGraphicFramePr>
        <p:xfrm>
          <a:off x="304800" y="1371600"/>
          <a:ext cx="6096000" cy="43129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95400"/>
                <a:gridCol w="3429000"/>
                <a:gridCol w="1371600"/>
              </a:tblGrid>
              <a:tr h="431800">
                <a:tc>
                  <a:txBody>
                    <a:bodyPr/>
                    <a:lstStyle/>
                    <a:p>
                      <a:r>
                        <a:rPr lang="bg-BG" dirty="0" smtClean="0"/>
                        <a:t>година</a:t>
                      </a:r>
                      <a:endParaRPr lang="en-GB" dirty="0"/>
                    </a:p>
                  </a:txBody>
                  <a:tcPr>
                    <a:solidFill>
                      <a:srgbClr val="F4762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Клубове</a:t>
                      </a:r>
                      <a:endParaRPr lang="en-GB" dirty="0"/>
                    </a:p>
                  </a:txBody>
                  <a:tcPr>
                    <a:solidFill>
                      <a:srgbClr val="F476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/>
                        <a:t>СУМА ДДФ</a:t>
                      </a:r>
                      <a:endParaRPr lang="en-GB" dirty="0"/>
                    </a:p>
                  </a:txBody>
                  <a:tcPr>
                    <a:solidFill>
                      <a:srgbClr val="F47621"/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r>
                        <a:rPr lang="bg-BG" sz="2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</a:rPr>
                        <a:t>2013-2014</a:t>
                      </a:r>
                      <a:endParaRPr lang="en-GB" sz="20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altLang="zh-CN" sz="20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</a:rPr>
                        <a:t>РК Айтос, Карнобат,</a:t>
                      </a:r>
                      <a:r>
                        <a:rPr lang="bg-BG" altLang="zh-CN" sz="2000" b="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</a:rPr>
                        <a:t> </a:t>
                      </a:r>
                      <a:r>
                        <a:rPr lang="bg-BG" altLang="zh-CN" sz="20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</a:rPr>
                        <a:t>Созопол</a:t>
                      </a:r>
                      <a:endParaRPr lang="en-GB" sz="2000" b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</a:rPr>
                        <a:t>5,550 $</a:t>
                      </a:r>
                      <a:endParaRPr lang="en-GB" sz="20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4318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</a:rPr>
                        <a:t>2014-2015</a:t>
                      </a:r>
                      <a:endParaRPr lang="en-GB" sz="2000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altLang="zh-CN" sz="2000" b="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РК Кърджали,</a:t>
                      </a:r>
                      <a:r>
                        <a:rPr lang="bg-BG" altLang="zh-CN" sz="2000" b="0" kern="1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g-BG" altLang="zh-CN" sz="2000" b="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Балчик</a:t>
                      </a:r>
                      <a:endParaRPr lang="en-GB" sz="2000" b="0" kern="12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</a:rPr>
                        <a:t>5,900 $</a:t>
                      </a:r>
                      <a:endParaRPr lang="en-GB" sz="2000" b="1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4318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</a:rPr>
                        <a:t>2015-2016</a:t>
                      </a:r>
                      <a:endParaRPr lang="en-GB" sz="2000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altLang="zh-CN" sz="2000" b="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РК Бургас, Бургас-Приморие, Хасково-Аида</a:t>
                      </a:r>
                      <a:endParaRPr lang="en-GB" sz="2000" b="0" kern="12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</a:rPr>
                        <a:t>9,800 $</a:t>
                      </a:r>
                      <a:endParaRPr lang="en-GB" sz="20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431800">
                <a:tc>
                  <a:txBody>
                    <a:bodyPr/>
                    <a:lstStyle/>
                    <a:p>
                      <a:r>
                        <a:rPr lang="bg-BG" sz="2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</a:rPr>
                        <a:t>2017-2018</a:t>
                      </a:r>
                      <a:endParaRPr lang="en-GB" sz="20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altLang="zh-CN" sz="2000" b="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РК Раднево, Каварна, Айтос,</a:t>
                      </a:r>
                      <a:r>
                        <a:rPr lang="bg-BG" altLang="zh-CN" sz="2000" b="0" kern="1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Провадия, Стара Загора, Смолян</a:t>
                      </a:r>
                      <a:endParaRPr lang="en-GB" sz="20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457200" rtl="0" eaLnBrk="1" latinLnBrk="0" hangingPunct="1"/>
                      <a:r>
                        <a:rPr lang="bg-BG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9,963 $</a:t>
                      </a:r>
                      <a:endParaRPr lang="en-GB" sz="2000" b="1" kern="12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31800">
                <a:tc>
                  <a:txBody>
                    <a:bodyPr/>
                    <a:lstStyle/>
                    <a:p>
                      <a:r>
                        <a:rPr lang="bg-BG" sz="2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</a:rPr>
                        <a:t>2017-2018</a:t>
                      </a:r>
                      <a:endParaRPr lang="en-GB" sz="20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altLang="zh-CN" sz="2000" b="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РК Видин, Кърджали, Сливен, Берковица, София-Балкан, Хасково-Аида, Момчилград, Пловдив-Филипопол</a:t>
                      </a:r>
                      <a:endParaRPr lang="en-GB" sz="20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20,000 $</a:t>
                      </a:r>
                      <a:endParaRPr lang="en-GB" sz="2000" b="1" kern="12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781800" y="3694872"/>
            <a:ext cx="1981200" cy="1969770"/>
          </a:xfrm>
          <a:prstGeom prst="rect">
            <a:avLst/>
          </a:prstGeom>
          <a:solidFill>
            <a:srgbClr val="F47621"/>
          </a:solidFill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bg-BG" sz="2800" b="1" i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Мачинг грантове:</a:t>
            </a:r>
          </a:p>
          <a:p>
            <a:pPr>
              <a:spcBef>
                <a:spcPts val="600"/>
              </a:spcBef>
            </a:pPr>
            <a:r>
              <a:rPr lang="en-US" sz="2800" b="1" i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4 </a:t>
            </a:r>
            <a:r>
              <a:rPr lang="bg-BG" sz="2800" b="1" i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проекта</a:t>
            </a:r>
          </a:p>
          <a:p>
            <a:pPr>
              <a:spcBef>
                <a:spcPts val="600"/>
              </a:spcBef>
            </a:pPr>
            <a:r>
              <a:rPr lang="en-US" sz="2800" b="1" i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117</a:t>
            </a:r>
            <a:r>
              <a:rPr lang="bg-BG" sz="2800" b="1" i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,</a:t>
            </a:r>
            <a:r>
              <a:rPr lang="en-US" sz="2800" b="1" i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588</a:t>
            </a:r>
            <a:r>
              <a:rPr lang="bg-BG" sz="2800" b="1" i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$</a:t>
            </a:r>
            <a:endParaRPr lang="en-GB" sz="2800" b="1" i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573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Глобални грантове - статистика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10183" y="1229141"/>
            <a:ext cx="1905000" cy="1031051"/>
          </a:xfrm>
          <a:prstGeom prst="rect">
            <a:avLst/>
          </a:prstGeom>
          <a:solidFill>
            <a:srgbClr val="00A2E1"/>
          </a:solidFill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</a:rPr>
              <a:t>5 проекта</a:t>
            </a:r>
            <a:endParaRPr lang="bg-BG" sz="2800" b="1" dirty="0">
              <a:solidFill>
                <a:schemeClr val="bg2">
                  <a:lumMod val="10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bg-BG" sz="2800" b="1" smtClean="0">
                <a:solidFill>
                  <a:schemeClr val="bg2">
                    <a:lumMod val="10000"/>
                  </a:schemeClr>
                </a:solidFill>
              </a:rPr>
              <a:t>309,903 </a:t>
            </a: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</a:rPr>
              <a:t>$</a:t>
            </a:r>
            <a:endParaRPr lang="en-GB" sz="28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10183" y="4953000"/>
            <a:ext cx="1905000" cy="1031051"/>
          </a:xfrm>
          <a:prstGeom prst="rect">
            <a:avLst/>
          </a:prstGeom>
          <a:solidFill>
            <a:srgbClr val="00A2E1"/>
          </a:solidFill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bg-BG" sz="2800" b="1" dirty="0">
                <a:solidFill>
                  <a:schemeClr val="bg2">
                    <a:lumMod val="10000"/>
                  </a:schemeClr>
                </a:solidFill>
              </a:rPr>
              <a:t>о</a:t>
            </a: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</a:rPr>
              <a:t>т ДДФ:</a:t>
            </a:r>
            <a:endParaRPr lang="bg-BG" sz="2800" b="1" dirty="0">
              <a:solidFill>
                <a:schemeClr val="bg2">
                  <a:lumMod val="10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</a:rPr>
              <a:t>15,000 $</a:t>
            </a:r>
            <a:endParaRPr lang="en-GB" sz="28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347277"/>
              </p:ext>
            </p:extLst>
          </p:nvPr>
        </p:nvGraphicFramePr>
        <p:xfrm>
          <a:off x="363313" y="4537541"/>
          <a:ext cx="6096000" cy="1468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2687"/>
                <a:gridCol w="1295400"/>
                <a:gridCol w="1447800"/>
                <a:gridCol w="1430113"/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bg-BG" altLang="zh-CN" sz="2000" b="0" dirty="0" smtClean="0">
                          <a:solidFill>
                            <a:srgbClr val="006AB6"/>
                          </a:solidFill>
                        </a:rPr>
                        <a:t>РК София-Сердика</a:t>
                      </a:r>
                      <a:endParaRPr lang="en-GB" sz="2000" dirty="0">
                        <a:solidFill>
                          <a:srgbClr val="006AB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2000" b="1" dirty="0" smtClean="0">
                          <a:solidFill>
                            <a:srgbClr val="006AB6"/>
                          </a:solidFill>
                        </a:rPr>
                        <a:t>98,858 $</a:t>
                      </a:r>
                      <a:endParaRPr lang="en-GB" sz="2000" b="1" dirty="0">
                        <a:solidFill>
                          <a:srgbClr val="006AB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2000" b="1" kern="1200" dirty="0" smtClean="0">
                          <a:solidFill>
                            <a:srgbClr val="006AB6"/>
                          </a:solidFill>
                          <a:latin typeface="+mn-lt"/>
                          <a:ea typeface="+mn-ea"/>
                          <a:cs typeface="+mn-cs"/>
                        </a:rPr>
                        <a:t>0 $</a:t>
                      </a:r>
                      <a:endParaRPr lang="en-GB" sz="2000" b="1" kern="1200" dirty="0">
                        <a:solidFill>
                          <a:srgbClr val="006AB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2000" b="1" kern="1200" dirty="0" smtClean="0">
                          <a:solidFill>
                            <a:srgbClr val="006AB6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2000" b="1" kern="1200" dirty="0" smtClean="0">
                          <a:solidFill>
                            <a:srgbClr val="006AB6"/>
                          </a:solidFill>
                          <a:latin typeface="+mn-lt"/>
                          <a:ea typeface="+mn-ea"/>
                          <a:cs typeface="+mn-cs"/>
                        </a:rPr>
                        <a:t>,000 </a:t>
                      </a:r>
                      <a:r>
                        <a:rPr lang="bg-BG" sz="2000" b="1" kern="1200" dirty="0" smtClean="0">
                          <a:solidFill>
                            <a:srgbClr val="006AB6"/>
                          </a:solidFill>
                          <a:latin typeface="+mn-lt"/>
                          <a:ea typeface="+mn-ea"/>
                          <a:cs typeface="+mn-cs"/>
                        </a:rPr>
                        <a:t>$</a:t>
                      </a:r>
                      <a:endParaRPr lang="en-GB" sz="2000" b="1" kern="1200" dirty="0">
                        <a:solidFill>
                          <a:srgbClr val="006AB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bg-BG" altLang="zh-CN" sz="2000" b="0" dirty="0" smtClean="0">
                          <a:solidFill>
                            <a:srgbClr val="006AB6"/>
                          </a:solidFill>
                        </a:rPr>
                        <a:t>РК Гоце Делчев</a:t>
                      </a:r>
                      <a:endParaRPr lang="en-GB" sz="2000" dirty="0">
                        <a:solidFill>
                          <a:srgbClr val="006AB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2000" b="1" dirty="0" smtClean="0">
                          <a:solidFill>
                            <a:srgbClr val="006AB6"/>
                          </a:solidFill>
                        </a:rPr>
                        <a:t>36,333 $</a:t>
                      </a:r>
                      <a:endParaRPr lang="en-GB" sz="2000" b="1" dirty="0">
                        <a:solidFill>
                          <a:srgbClr val="006AB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2000" b="1" kern="1200" dirty="0" smtClean="0">
                          <a:solidFill>
                            <a:srgbClr val="006AB6"/>
                          </a:solidFill>
                          <a:latin typeface="+mn-lt"/>
                          <a:ea typeface="+mn-ea"/>
                          <a:cs typeface="+mn-cs"/>
                        </a:rPr>
                        <a:t>479 $</a:t>
                      </a:r>
                      <a:endParaRPr lang="en-GB" sz="2000" b="1" kern="1200" dirty="0">
                        <a:solidFill>
                          <a:srgbClr val="006AB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2000" b="1" kern="1200" dirty="0" smtClean="0">
                          <a:solidFill>
                            <a:srgbClr val="006AB6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US" sz="2000" b="1" kern="1200" dirty="0" smtClean="0">
                          <a:solidFill>
                            <a:srgbClr val="006AB6"/>
                          </a:solidFill>
                          <a:latin typeface="+mn-lt"/>
                          <a:ea typeface="+mn-ea"/>
                          <a:cs typeface="+mn-cs"/>
                        </a:rPr>
                        <a:t>,0</a:t>
                      </a:r>
                      <a:r>
                        <a:rPr lang="bg-BG" sz="2000" b="1" kern="1200" dirty="0" smtClean="0">
                          <a:solidFill>
                            <a:srgbClr val="006AB6"/>
                          </a:solidFill>
                          <a:latin typeface="+mn-lt"/>
                          <a:ea typeface="+mn-ea"/>
                          <a:cs typeface="+mn-cs"/>
                        </a:rPr>
                        <a:t>56</a:t>
                      </a:r>
                      <a:r>
                        <a:rPr lang="en-US" sz="2000" b="1" kern="1200" dirty="0" smtClean="0">
                          <a:solidFill>
                            <a:srgbClr val="006AB6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2000" b="1" kern="1200" dirty="0" smtClean="0">
                          <a:solidFill>
                            <a:srgbClr val="006AB6"/>
                          </a:solidFill>
                          <a:latin typeface="+mn-lt"/>
                          <a:ea typeface="+mn-ea"/>
                          <a:cs typeface="+mn-cs"/>
                        </a:rPr>
                        <a:t>$</a:t>
                      </a:r>
                      <a:endParaRPr lang="en-GB" sz="2000" b="1" kern="1200" dirty="0">
                        <a:solidFill>
                          <a:srgbClr val="006AB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262896"/>
              </p:ext>
            </p:extLst>
          </p:nvPr>
        </p:nvGraphicFramePr>
        <p:xfrm>
          <a:off x="360000" y="1219200"/>
          <a:ext cx="6096000" cy="3591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6000"/>
                <a:gridCol w="1295400"/>
                <a:gridCol w="1447800"/>
                <a:gridCol w="1426800"/>
              </a:tblGrid>
              <a:tr h="711492">
                <a:tc>
                  <a:txBody>
                    <a:bodyPr/>
                    <a:lstStyle/>
                    <a:p>
                      <a:r>
                        <a:rPr lang="bg-BG" dirty="0" smtClean="0"/>
                        <a:t>Клуб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/>
                        <a:t>Стойност проект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/>
                        <a:t>РК съфинан-сиране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/>
                        <a:t>БГ финан-сиране</a:t>
                      </a:r>
                      <a:endParaRPr lang="en-GB" dirty="0"/>
                    </a:p>
                  </a:txBody>
                  <a:tcPr/>
                </a:tc>
              </a:tr>
              <a:tr h="44044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zh-CN" sz="20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РК Велинград</a:t>
                      </a:r>
                      <a:endParaRPr lang="en-GB" sz="2000" b="0" dirty="0" smtClean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35,052 $</a:t>
                      </a:r>
                      <a:endParaRPr lang="en-GB" sz="20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300</a:t>
                      </a:r>
                      <a:r>
                        <a:rPr lang="en-US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$</a:t>
                      </a:r>
                      <a:endParaRPr lang="en-GB" sz="2000" b="1" kern="12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300</a:t>
                      </a:r>
                      <a:r>
                        <a:rPr lang="en-US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$</a:t>
                      </a:r>
                      <a:endParaRPr lang="en-GB" sz="2000" b="1" kern="12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79253">
                <a:tc>
                  <a:txBody>
                    <a:bodyPr/>
                    <a:lstStyle/>
                    <a:p>
                      <a:r>
                        <a:rPr lang="bg-BG" altLang="zh-CN" sz="20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РК Варна-Евсиновград</a:t>
                      </a:r>
                      <a:endParaRPr lang="en-GB" sz="2000" b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57,000 $</a:t>
                      </a:r>
                      <a:endParaRPr lang="en-GB" sz="20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4,000 $</a:t>
                      </a:r>
                      <a:endParaRPr lang="en-GB" sz="2000" b="1" kern="12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7,000 </a:t>
                      </a:r>
                      <a:r>
                        <a:rPr lang="bg-BG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$</a:t>
                      </a:r>
                      <a:endParaRPr lang="en-GB" sz="2000" b="1" kern="12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40448">
                <a:tc>
                  <a:txBody>
                    <a:bodyPr/>
                    <a:lstStyle/>
                    <a:p>
                      <a:r>
                        <a:rPr lang="bg-BG" altLang="zh-CN" sz="20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Банско-Разлог</a:t>
                      </a:r>
                      <a:endParaRPr lang="en-GB" sz="2000" b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60,000 $</a:t>
                      </a:r>
                      <a:endParaRPr lang="en-GB" sz="20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bg-BG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bg-BG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00 $</a:t>
                      </a:r>
                      <a:endParaRPr lang="en-GB" sz="2000" b="1" kern="12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2,000 </a:t>
                      </a:r>
                      <a:r>
                        <a:rPr lang="bg-BG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$</a:t>
                      </a:r>
                      <a:endParaRPr lang="en-GB" sz="2000" b="1" kern="12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79253">
                <a:tc>
                  <a:txBody>
                    <a:bodyPr/>
                    <a:lstStyle/>
                    <a:p>
                      <a:r>
                        <a:rPr lang="bg-BG" altLang="zh-CN" sz="20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РК София-Интернешънъл</a:t>
                      </a:r>
                      <a:endParaRPr lang="en-GB" sz="2000" b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10</a:t>
                      </a:r>
                      <a:r>
                        <a:rPr lang="en-US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</a:t>
                      </a:r>
                      <a:r>
                        <a:rPr lang="bg-BG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,</a:t>
                      </a:r>
                      <a:r>
                        <a:rPr lang="en-US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695</a:t>
                      </a:r>
                      <a:r>
                        <a:rPr lang="bg-BG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$</a:t>
                      </a:r>
                      <a:endParaRPr lang="en-GB" sz="20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1,3</a:t>
                      </a:r>
                      <a:r>
                        <a:rPr lang="bg-BG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70 $</a:t>
                      </a:r>
                      <a:endParaRPr lang="en-GB" sz="2000" b="1" kern="12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1,3</a:t>
                      </a:r>
                      <a:r>
                        <a:rPr lang="bg-BG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70 $</a:t>
                      </a:r>
                      <a:endParaRPr lang="en-GB" sz="2000" b="1" kern="12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40448">
                <a:tc>
                  <a:txBody>
                    <a:bodyPr/>
                    <a:lstStyle/>
                    <a:p>
                      <a:r>
                        <a:rPr lang="bg-BG" altLang="zh-CN" sz="20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РК Стара Загора</a:t>
                      </a:r>
                      <a:endParaRPr lang="en-GB" sz="2000" b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5</a:t>
                      </a:r>
                      <a:r>
                        <a:rPr lang="en-US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6</a:t>
                      </a:r>
                      <a:r>
                        <a:rPr lang="bg-BG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,</a:t>
                      </a:r>
                      <a:r>
                        <a:rPr lang="en-US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156</a:t>
                      </a:r>
                      <a:r>
                        <a:rPr lang="bg-BG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$</a:t>
                      </a:r>
                      <a:endParaRPr lang="en-GB" sz="20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1,544 $</a:t>
                      </a:r>
                      <a:endParaRPr lang="en-GB" sz="2000" b="1" kern="12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r>
                        <a:rPr lang="bg-BG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722</a:t>
                      </a:r>
                      <a:r>
                        <a:rPr lang="bg-BG" sz="20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$</a:t>
                      </a:r>
                      <a:endParaRPr lang="en-GB" sz="2000" b="1" kern="12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810183" y="2321749"/>
            <a:ext cx="1905000" cy="1031051"/>
          </a:xfrm>
          <a:prstGeom prst="rect">
            <a:avLst/>
          </a:prstGeom>
          <a:solidFill>
            <a:srgbClr val="00A2E1"/>
          </a:solidFill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</a:rPr>
              <a:t>7 </a:t>
            </a:r>
            <a:r>
              <a:rPr lang="bg-BG" sz="2800" b="1" dirty="0">
                <a:solidFill>
                  <a:schemeClr val="bg2">
                    <a:lumMod val="10000"/>
                  </a:schemeClr>
                </a:solidFill>
              </a:rPr>
              <a:t>проекта</a:t>
            </a:r>
            <a:endParaRPr lang="bg-BG" sz="28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r>
              <a:rPr lang="bg-BG" sz="2800" b="1" smtClean="0">
                <a:solidFill>
                  <a:schemeClr val="bg2">
                    <a:lumMod val="10000"/>
                  </a:schemeClr>
                </a:solidFill>
              </a:rPr>
              <a:t>445,089 </a:t>
            </a: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</a:rPr>
              <a:t>$</a:t>
            </a:r>
            <a:endParaRPr lang="en-GB" sz="28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095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Дистриктен Фонд - ДДФ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60000" y="1368000"/>
            <a:ext cx="3840600" cy="3524042"/>
          </a:xfrm>
          <a:prstGeom prst="rect">
            <a:avLst/>
          </a:prstGeom>
          <a:solidFill>
            <a:srgbClr val="D61A69"/>
          </a:solidFill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Наличен ДДФ:</a:t>
            </a:r>
          </a:p>
          <a:p>
            <a:pPr>
              <a:spcBef>
                <a:spcPts val="600"/>
              </a:spcBef>
            </a:pPr>
            <a:endParaRPr lang="bg-BG" sz="2800" b="1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endParaRPr lang="bg-BG" sz="10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За Дистриктни 2018-19:</a:t>
            </a:r>
          </a:p>
          <a:p>
            <a:pPr>
              <a:spcBef>
                <a:spcPts val="600"/>
              </a:spcBef>
            </a:pPr>
            <a:endParaRPr lang="en-US" sz="2800" b="1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endParaRPr lang="bg-BG" sz="10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За Глобални: </a:t>
            </a:r>
            <a:endParaRPr lang="en-US" sz="28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endParaRPr lang="en-GB" sz="28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215" y="5033956"/>
            <a:ext cx="1617785" cy="1219200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 bwMode="auto">
          <a:xfrm>
            <a:off x="1501857" y="1219200"/>
            <a:ext cx="2578500" cy="5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eaLnBrk="1" hangingPunct="1"/>
            <a:r>
              <a:rPr lang="bg-BG" altLang="en-US" sz="2800" b="1" dirty="0" smtClean="0">
                <a:solidFill>
                  <a:srgbClr val="00246C"/>
                </a:solidFill>
                <a:latin typeface="Arial Narrow" panose="020B0606020202030204" pitchFamily="34" charset="0"/>
                <a:cs typeface="Times New Roman" pitchFamily="18" charset="0"/>
              </a:rPr>
              <a:t>ВЪЗМОЖНОСТИ</a:t>
            </a:r>
            <a:endParaRPr lang="en-US" altLang="en-US" sz="2800" b="1" dirty="0" smtClean="0">
              <a:solidFill>
                <a:srgbClr val="00246C"/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29" y="1829078"/>
            <a:ext cx="4762800" cy="31752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860000" y="1368000"/>
            <a:ext cx="3840600" cy="358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endParaRPr lang="bg-BG" sz="28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r>
              <a:rPr lang="bg-BG" altLang="zh-CN" sz="32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147,427</a:t>
            </a:r>
            <a:r>
              <a:rPr lang="en-US" sz="32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$</a:t>
            </a:r>
            <a:endParaRPr lang="bg-BG" sz="3200" b="1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endParaRPr lang="bg-BG" sz="10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endParaRPr lang="bg-BG" sz="28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11,675 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$</a:t>
            </a:r>
          </a:p>
          <a:p>
            <a:pPr>
              <a:spcBef>
                <a:spcPts val="600"/>
              </a:spcBef>
            </a:pPr>
            <a:endParaRPr lang="bg-BG" sz="10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endParaRPr lang="en-US" sz="28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r>
              <a:rPr lang="bg-BG" altLang="zh-CN" sz="28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147,427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$</a:t>
            </a: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+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/-</a:t>
            </a: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???</a:t>
            </a:r>
            <a:endParaRPr lang="en-GB" sz="28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 bwMode="auto">
          <a:xfrm>
            <a:off x="4860000" y="5393356"/>
            <a:ext cx="1388400" cy="5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eaLnBrk="1" hangingPunct="1"/>
            <a:r>
              <a:rPr lang="en-US" altLang="en-US" sz="4000" b="1" dirty="0" smtClean="0">
                <a:solidFill>
                  <a:srgbClr val="D61A69"/>
                </a:solidFill>
                <a:latin typeface="Consolas" panose="020B0609020204030204" pitchFamily="49" charset="0"/>
                <a:cs typeface="Times New Roman" pitchFamily="18" charset="0"/>
              </a:rPr>
              <a:t>FIFO</a:t>
            </a:r>
          </a:p>
        </p:txBody>
      </p:sp>
    </p:spTree>
    <p:extLst>
      <p:ext uri="{BB962C8B-B14F-4D97-AF65-F5344CB8AC3E}">
        <p14:creationId xmlns:p14="http://schemas.microsoft.com/office/powerpoint/2010/main" val="893041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2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uiExpand="1" build="p"/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3"/>
          <p:cNvSpPr>
            <a:spLocks noGrp="1"/>
          </p:cNvSpPr>
          <p:nvPr>
            <p:ph type="ctrTitle"/>
          </p:nvPr>
        </p:nvSpPr>
        <p:spPr bwMode="auto">
          <a:xfrm>
            <a:off x="304800" y="2667000"/>
            <a:ext cx="8534400" cy="160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4000" b="1" dirty="0" smtClean="0">
                <a:latin typeface="Arial Narrow" pitchFamily="34" charset="0"/>
              </a:rPr>
              <a:t>Благодаря и На добър час!</a:t>
            </a:r>
            <a:endParaRPr lang="en-US" altLang="en-US" sz="4000" b="1" dirty="0" smtClean="0">
              <a:latin typeface="Arial Narrow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9263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28800" y="491731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bg-BG" sz="3000" b="1" dirty="0" smtClean="0">
                <a:solidFill>
                  <a:srgbClr val="00ABF0"/>
                </a:solidFill>
                <a:latin typeface="Georgia" panose="02040502050405020303" pitchFamily="18" charset="0"/>
              </a:rPr>
              <a:t>МИСЛЕТЕ и ДЕЙСТВАЙТЕ ГЛОБАЛНО</a:t>
            </a:r>
            <a:endParaRPr lang="en-GB" sz="3000" b="1" dirty="0">
              <a:solidFill>
                <a:srgbClr val="00ABF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19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bg-BG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Ресурси и Подкрепа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33400" y="4764144"/>
            <a:ext cx="7620000" cy="950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200" kern="1200">
                <a:solidFill>
                  <a:schemeClr val="tx2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sz="2400" b="1" dirty="0" smtClean="0"/>
              <a:t>Красимир Ганечев</a:t>
            </a:r>
            <a:r>
              <a:rPr lang="bg-BG" sz="2400" dirty="0" smtClean="0"/>
              <a:t>, ПДГ, </a:t>
            </a:r>
            <a:r>
              <a:rPr lang="en-US" sz="2400" dirty="0" smtClean="0"/>
              <a:t>Major Donor, </a:t>
            </a:r>
            <a:r>
              <a:rPr lang="bg-BG" sz="2400" dirty="0" smtClean="0"/>
              <a:t>РК Бургас</a:t>
            </a:r>
          </a:p>
          <a:p>
            <a:r>
              <a:rPr lang="bg-BG" altLang="en-US" sz="2400" dirty="0" smtClean="0">
                <a:latin typeface="Georgia" panose="02040502050405020303" pitchFamily="18" charset="0"/>
                <a:cs typeface="Times New Roman" pitchFamily="18" charset="0"/>
              </a:rPr>
              <a:t>Подкомитет Квалификация и Обучение на клубовете</a:t>
            </a:r>
            <a:endParaRPr lang="bg-BG" altLang="en-US" dirty="0" smtClean="0"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32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РЕСУРСИ и ПОДКРЕПА: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0000" y="1401901"/>
            <a:ext cx="4974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800"/>
              </a:spcBef>
              <a:buFont typeface="+mj-lt"/>
              <a:buAutoNum type="arabicPeriod"/>
            </a:pP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Дистриктни грантове</a:t>
            </a:r>
          </a:p>
          <a:p>
            <a:pPr marL="457200" indent="-457200">
              <a:spcBef>
                <a:spcPts val="1800"/>
              </a:spcBef>
              <a:buFont typeface="+mj-lt"/>
              <a:buAutoNum type="arabicPeriod"/>
            </a:pP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Глобални грантове</a:t>
            </a:r>
          </a:p>
          <a:p>
            <a:pPr marL="457200" indent="-457200">
              <a:spcBef>
                <a:spcPts val="1800"/>
              </a:spcBef>
              <a:buFont typeface="+mj-lt"/>
              <a:buAutoNum type="arabicPeriod"/>
            </a:pP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Общности</a:t>
            </a:r>
          </a:p>
          <a:p>
            <a:pPr marL="457200" indent="-457200">
              <a:spcBef>
                <a:spcPts val="1800"/>
              </a:spcBef>
              <a:buFont typeface="+mj-lt"/>
              <a:buAutoNum type="arabicPeriod"/>
            </a:pP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Международни партньори</a:t>
            </a:r>
          </a:p>
          <a:p>
            <a:pPr marL="457200" indent="-457200">
              <a:spcBef>
                <a:spcPts val="1800"/>
              </a:spcBef>
              <a:buFont typeface="+mj-lt"/>
              <a:buAutoNum type="arabicPeriod"/>
            </a:pPr>
            <a:r>
              <a:rPr lang="bg-BG" sz="28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Подкрепа</a:t>
            </a:r>
            <a:endParaRPr lang="en-GB" sz="28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600200"/>
            <a:ext cx="4021667" cy="2895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3313" y="5037901"/>
            <a:ext cx="281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r>
              <a:rPr lang="en-US" sz="2800" b="1" u="sng" dirty="0" smtClean="0">
                <a:solidFill>
                  <a:srgbClr val="005BA4"/>
                </a:solidFill>
                <a:latin typeface="+mn-lt"/>
              </a:rPr>
              <a:t>www.rotary.org</a:t>
            </a:r>
            <a:endParaRPr lang="en-GB" sz="2800" b="1" u="sng" dirty="0">
              <a:solidFill>
                <a:srgbClr val="005BA4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54000" y="5037901"/>
            <a:ext cx="4056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1800"/>
              </a:spcBef>
            </a:pPr>
            <a:r>
              <a:rPr lang="en-US" sz="2800" b="1" u="sng" dirty="0" smtClean="0">
                <a:solidFill>
                  <a:srgbClr val="005BA4"/>
                </a:solidFill>
                <a:latin typeface="+mn-lt"/>
              </a:rPr>
              <a:t>www.rotary-bulgaria.org</a:t>
            </a:r>
            <a:endParaRPr lang="en-GB" sz="2800" b="1" u="sng" dirty="0">
              <a:solidFill>
                <a:srgbClr val="005BA4"/>
              </a:solidFill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023" y="4688174"/>
            <a:ext cx="1108163" cy="122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75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152400" y="505999"/>
            <a:ext cx="6858000" cy="471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bg-BG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Начини за подкрепа на ФР чрез дарения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6073775" y="3551238"/>
            <a:ext cx="2973387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bg-BG" altLang="en-US" sz="2000" b="1" dirty="0">
                <a:solidFill>
                  <a:srgbClr val="D61A69"/>
                </a:solidFill>
                <a:latin typeface="Georgia" charset="0"/>
              </a:rPr>
              <a:t>Попечителски</a:t>
            </a:r>
            <a:r>
              <a:rPr lang="bg-BG" altLang="en-US" sz="2000" b="1" dirty="0">
                <a:solidFill>
                  <a:schemeClr val="bg2">
                    <a:lumMod val="10000"/>
                  </a:schemeClr>
                </a:solidFill>
                <a:latin typeface="Georgia" charset="0"/>
              </a:rPr>
              <a:t> Фонд</a:t>
            </a:r>
            <a:r>
              <a:rPr lang="en-US" altLang="en-US" sz="2000" b="1" dirty="0">
                <a:solidFill>
                  <a:schemeClr val="bg2">
                    <a:lumMod val="10000"/>
                  </a:schemeClr>
                </a:solidFill>
                <a:latin typeface="Georgia" charset="0"/>
              </a:rPr>
              <a:t> (Endowment Fund)</a:t>
            </a:r>
          </a:p>
          <a:p>
            <a:pPr algn="ctr" eaLnBrk="1" hangingPunct="1">
              <a:spcBef>
                <a:spcPct val="20000"/>
              </a:spcBef>
            </a:pPr>
            <a:r>
              <a:rPr lang="bg-BG" altLang="en-US" sz="2000" dirty="0">
                <a:solidFill>
                  <a:schemeClr val="bg2">
                    <a:lumMod val="10000"/>
                  </a:schemeClr>
                </a:solidFill>
                <a:latin typeface="Georgia" charset="0"/>
              </a:rPr>
              <a:t>За да обезпечим бъдещето на Ротари</a:t>
            </a:r>
            <a:endParaRPr lang="en-US" altLang="en-US" sz="2000" dirty="0">
              <a:solidFill>
                <a:schemeClr val="bg2">
                  <a:lumMod val="10000"/>
                </a:schemeClr>
              </a:solidFill>
              <a:latin typeface="Georgia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2450" y="3536950"/>
            <a:ext cx="2865437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bg-BG" altLang="en-US" sz="2000" b="1" dirty="0">
                <a:solidFill>
                  <a:srgbClr val="D61A69"/>
                </a:solidFill>
                <a:latin typeface="Georgia" charset="0"/>
              </a:rPr>
              <a:t>Годишен</a:t>
            </a:r>
            <a:r>
              <a:rPr lang="bg-BG" altLang="en-US" sz="2000" b="1" dirty="0">
                <a:solidFill>
                  <a:schemeClr val="bg2">
                    <a:lumMod val="10000"/>
                  </a:schemeClr>
                </a:solidFill>
                <a:latin typeface="Georgia" charset="0"/>
              </a:rPr>
              <a:t> фонд</a:t>
            </a:r>
            <a:endParaRPr lang="en-US" altLang="en-US" sz="2000" b="1" dirty="0">
              <a:solidFill>
                <a:schemeClr val="bg2">
                  <a:lumMod val="10000"/>
                </a:schemeClr>
              </a:solidFill>
              <a:latin typeface="Georgia" charset="0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en-US" altLang="en-US" sz="2000" b="1" dirty="0">
                <a:solidFill>
                  <a:schemeClr val="bg2">
                    <a:lumMod val="10000"/>
                  </a:schemeClr>
                </a:solidFill>
                <a:latin typeface="Georgia" charset="0"/>
              </a:rPr>
              <a:t>(Annual Fund)</a:t>
            </a:r>
          </a:p>
          <a:p>
            <a:pPr algn="ctr" eaLnBrk="1" hangingPunct="1">
              <a:spcBef>
                <a:spcPct val="20000"/>
              </a:spcBef>
            </a:pPr>
            <a:r>
              <a:rPr lang="bg-BG" altLang="en-US" sz="2000" dirty="0">
                <a:solidFill>
                  <a:schemeClr val="bg2">
                    <a:lumMod val="10000"/>
                  </a:schemeClr>
                </a:solidFill>
                <a:latin typeface="Georgia" charset="0"/>
              </a:rPr>
              <a:t>Основен източник на подкрепа днес</a:t>
            </a:r>
            <a:endParaRPr lang="en-US" altLang="en-US" sz="2000" dirty="0">
              <a:solidFill>
                <a:schemeClr val="bg2">
                  <a:lumMod val="10000"/>
                </a:schemeClr>
              </a:solidFill>
              <a:latin typeface="Georgia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66687" y="3559175"/>
            <a:ext cx="2808288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bg-BG" sz="2000" b="1" kern="0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Фонд </a:t>
            </a:r>
            <a:r>
              <a:rPr lang="bg-BG" sz="2000" b="1" dirty="0">
                <a:solidFill>
                  <a:srgbClr val="D61A69"/>
                </a:solidFill>
                <a:latin typeface="Georgia" charset="0"/>
                <a:ea typeface="ヒラギノ角ゴ Pro W3" charset="-128"/>
                <a:cs typeface="Arial" pitchFamily="34" charset="0"/>
              </a:rPr>
              <a:t>Полио</a:t>
            </a:r>
            <a:r>
              <a:rPr lang="bg-BG" sz="2000" b="1" kern="0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 Плюс</a:t>
            </a:r>
            <a:br>
              <a:rPr lang="bg-BG" sz="2000" b="1" kern="0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</a:br>
            <a:r>
              <a:rPr lang="bg-BG" sz="2000" b="1" kern="0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(</a:t>
            </a:r>
            <a:r>
              <a:rPr lang="en-US" sz="2000" b="1" kern="0" dirty="0" err="1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PolioPlus</a:t>
            </a:r>
            <a:r>
              <a:rPr lang="en-US" sz="2000" b="1" kern="0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 </a:t>
            </a:r>
            <a:r>
              <a:rPr lang="en-US" sz="2000" b="1" kern="0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F</a:t>
            </a:r>
            <a:r>
              <a:rPr lang="en-US" sz="2000" b="1" kern="0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und</a:t>
            </a:r>
            <a:r>
              <a:rPr lang="bg-BG" sz="2000" b="1" kern="0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)</a:t>
            </a:r>
            <a:endParaRPr lang="en-US" sz="2000" b="1" kern="0" dirty="0">
              <a:solidFill>
                <a:schemeClr val="bg2">
                  <a:lumMod val="10000"/>
                </a:schemeClr>
              </a:solidFill>
              <a:latin typeface="Georgia" pitchFamily="18" charset="0"/>
            </a:endParaRPr>
          </a:p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Изличаване на полиомиелита в света</a:t>
            </a:r>
            <a:endParaRPr lang="en-US" sz="2000" kern="0" dirty="0" smtClean="0">
              <a:solidFill>
                <a:schemeClr val="bg2">
                  <a:lumMod val="10000"/>
                </a:schemeClr>
              </a:solidFill>
              <a:latin typeface="Georgia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1371600"/>
            <a:ext cx="3016250" cy="2012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5537" y="1371600"/>
            <a:ext cx="2809875" cy="2012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3725" y="1371600"/>
            <a:ext cx="3021012" cy="2012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Left Brace 9"/>
          <p:cNvSpPr>
            <a:spLocks/>
          </p:cNvSpPr>
          <p:nvPr/>
        </p:nvSpPr>
        <p:spPr bwMode="auto">
          <a:xfrm rot="16200000">
            <a:off x="4222750" y="3863975"/>
            <a:ext cx="685800" cy="2514600"/>
          </a:xfrm>
          <a:prstGeom prst="leftBrace">
            <a:avLst>
              <a:gd name="adj1" fmla="val 8335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bg-BG">
              <a:latin typeface="+mn-lt"/>
              <a:ea typeface="+mn-ea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190875" y="5507038"/>
            <a:ext cx="2667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D61A69"/>
                </a:solidFill>
                <a:latin typeface="Georgia" charset="0"/>
                <a:ea typeface="ヒラギノ角ゴ Pro W3" charset="-128"/>
                <a:cs typeface="Arial" pitchFamily="34" charset="0"/>
              </a:rPr>
              <a:t>SHARE</a:t>
            </a:r>
            <a:r>
              <a:rPr lang="en-US" sz="2000" b="1" kern="0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 </a:t>
            </a:r>
            <a:r>
              <a:rPr lang="bg-BG" sz="2000" kern="0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Система</a:t>
            </a:r>
            <a:endParaRPr lang="en-US" sz="2000" kern="0" dirty="0" smtClean="0">
              <a:solidFill>
                <a:schemeClr val="bg2">
                  <a:lumMod val="10000"/>
                </a:schemeClr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47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Ресурси – Дистриктни грантове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285860"/>
            <a:ext cx="8826500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160692"/>
            <a:ext cx="1008111" cy="44596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42844" y="4343400"/>
            <a:ext cx="8772556" cy="1484328"/>
            <a:chOff x="142844" y="4648200"/>
            <a:chExt cx="8772556" cy="1484328"/>
          </a:xfrm>
        </p:grpSpPr>
        <p:pic>
          <p:nvPicPr>
            <p:cNvPr id="12" name="Picture 11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28596" y="4857760"/>
              <a:ext cx="7698274" cy="1274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Rectangle 2"/>
            <p:cNvSpPr/>
            <p:nvPr/>
          </p:nvSpPr>
          <p:spPr>
            <a:xfrm>
              <a:off x="142844" y="4648200"/>
              <a:ext cx="8772556" cy="7302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4114800"/>
            <a:ext cx="66738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Rectangle 1"/>
          <p:cNvSpPr/>
          <p:nvPr/>
        </p:nvSpPr>
        <p:spPr>
          <a:xfrm>
            <a:off x="4038600" y="3927460"/>
            <a:ext cx="4900642" cy="27463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300"/>
              </a:spcBef>
            </a:pPr>
            <a:r>
              <a:rPr lang="ru-RU" b="1" dirty="0">
                <a:solidFill>
                  <a:srgbClr val="006AB6"/>
                </a:solidFill>
              </a:rPr>
              <a:t>» </a:t>
            </a:r>
            <a:r>
              <a:rPr lang="ru-RU" dirty="0" smtClean="0">
                <a:solidFill>
                  <a:srgbClr val="006AB6"/>
                </a:solidFill>
              </a:rPr>
              <a:t>Клубен </a:t>
            </a:r>
            <a:r>
              <a:rPr lang="ru-RU" dirty="0">
                <a:solidFill>
                  <a:srgbClr val="006AB6"/>
                </a:solidFill>
              </a:rPr>
              <a:t>Меморандум за разбиране на Фондация </a:t>
            </a:r>
            <a:r>
              <a:rPr lang="ru-RU" dirty="0" smtClean="0">
                <a:solidFill>
                  <a:srgbClr val="006AB6"/>
                </a:solidFill>
              </a:rPr>
              <a:t>Ротари</a:t>
            </a:r>
          </a:p>
          <a:p>
            <a:pPr>
              <a:spcBef>
                <a:spcPts val="300"/>
              </a:spcBef>
            </a:pPr>
            <a:r>
              <a:rPr lang="ru-RU" dirty="0" smtClean="0">
                <a:solidFill>
                  <a:srgbClr val="006AB6"/>
                </a:solidFill>
              </a:rPr>
              <a:t>»</a:t>
            </a:r>
            <a:r>
              <a:rPr lang="ru-RU" dirty="0">
                <a:solidFill>
                  <a:srgbClr val="006AB6"/>
                </a:solidFill>
              </a:rPr>
              <a:t> Жизнен цикъл на дистриктен грант</a:t>
            </a:r>
          </a:p>
          <a:p>
            <a:pPr>
              <a:spcBef>
                <a:spcPts val="300"/>
              </a:spcBef>
            </a:pPr>
            <a:r>
              <a:rPr lang="ru-RU" dirty="0">
                <a:solidFill>
                  <a:srgbClr val="006AB6"/>
                </a:solidFill>
              </a:rPr>
              <a:t>» РЪКОВОДСТВО ЗА КАНДИДАТСТВАНЕ ЗА ДИСТРИКТЕН ГРАНТ</a:t>
            </a:r>
          </a:p>
          <a:p>
            <a:pPr>
              <a:spcBef>
                <a:spcPts val="300"/>
              </a:spcBef>
            </a:pPr>
            <a:r>
              <a:rPr lang="ru-RU" dirty="0">
                <a:solidFill>
                  <a:srgbClr val="006AB6"/>
                </a:solidFill>
              </a:rPr>
              <a:t>» РЪКОВОДСТВО ЗА УПРАВЛЕНИЕ И ОТЧИТАНЕ НА ДИСТРИКТЕН ГРАНТ</a:t>
            </a:r>
          </a:p>
          <a:p>
            <a:pPr>
              <a:spcBef>
                <a:spcPts val="300"/>
              </a:spcBef>
            </a:pPr>
            <a:r>
              <a:rPr lang="ru-RU" dirty="0">
                <a:solidFill>
                  <a:srgbClr val="006AB6"/>
                </a:solidFill>
              </a:rPr>
              <a:t>» ПРИЛОЖЕНИЯ към Ръководство за управление и отчитане на дистриктни грантове</a:t>
            </a:r>
            <a:endParaRPr lang="en-GB" dirty="0">
              <a:solidFill>
                <a:srgbClr val="006AB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39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Ресурси – Дистриктни грантове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8" y="1325217"/>
            <a:ext cx="9001156" cy="2707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089473"/>
            <a:ext cx="1656184" cy="57606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833" y="1295400"/>
            <a:ext cx="933450" cy="88864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12212" y="4062413"/>
            <a:ext cx="8579242" cy="18811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300"/>
              </a:spcBef>
            </a:pPr>
            <a:r>
              <a:rPr lang="ru-RU" sz="1400" b="1" dirty="0">
                <a:solidFill>
                  <a:srgbClr val="D61A69"/>
                </a:solidFill>
              </a:rPr>
              <a:t>Изтегли файлове</a:t>
            </a:r>
            <a:br>
              <a:rPr lang="ru-RU" sz="1400" b="1" dirty="0">
                <a:solidFill>
                  <a:srgbClr val="D61A69"/>
                </a:solidFill>
              </a:rPr>
            </a:br>
            <a:r>
              <a:rPr lang="ru-RU" sz="1400" dirty="0">
                <a:solidFill>
                  <a:srgbClr val="006AB6"/>
                </a:solidFill>
              </a:rPr>
              <a:t>» Писмо за кандидатстващите за дистриктен грант </a:t>
            </a:r>
            <a:r>
              <a:rPr lang="ru-RU" sz="1400" dirty="0" smtClean="0">
                <a:solidFill>
                  <a:srgbClr val="006AB6"/>
                </a:solidFill>
              </a:rPr>
              <a:t>201</a:t>
            </a:r>
            <a:r>
              <a:rPr lang="en-US" sz="1400" dirty="0" smtClean="0">
                <a:solidFill>
                  <a:srgbClr val="006AB6"/>
                </a:solidFill>
              </a:rPr>
              <a:t>7</a:t>
            </a:r>
            <a:r>
              <a:rPr lang="ru-RU" sz="1400" dirty="0" smtClean="0">
                <a:solidFill>
                  <a:srgbClr val="006AB6"/>
                </a:solidFill>
              </a:rPr>
              <a:t>-1</a:t>
            </a:r>
            <a:r>
              <a:rPr lang="en-US" sz="1400" dirty="0" smtClean="0">
                <a:solidFill>
                  <a:srgbClr val="006AB6"/>
                </a:solidFill>
              </a:rPr>
              <a:t>8</a:t>
            </a:r>
            <a:r>
              <a:rPr lang="ru-RU" sz="1400" dirty="0">
                <a:solidFill>
                  <a:srgbClr val="006AB6"/>
                </a:solidFill>
              </a:rPr>
              <a:t/>
            </a:r>
            <a:br>
              <a:rPr lang="ru-RU" sz="1400" dirty="0">
                <a:solidFill>
                  <a:srgbClr val="006AB6"/>
                </a:solidFill>
              </a:rPr>
            </a:br>
            <a:r>
              <a:rPr lang="ru-RU" sz="1400" dirty="0">
                <a:solidFill>
                  <a:srgbClr val="006AB6"/>
                </a:solidFill>
              </a:rPr>
              <a:t>» Критерии за оценка на проекти кандидатстващи за </a:t>
            </a:r>
            <a:r>
              <a:rPr lang="bg-BG" sz="1400" dirty="0" smtClean="0">
                <a:solidFill>
                  <a:srgbClr val="006AB6"/>
                </a:solidFill>
              </a:rPr>
              <a:t>дистриктен грант 2017-18</a:t>
            </a:r>
            <a:r>
              <a:rPr lang="ru-RU" sz="1400" dirty="0">
                <a:solidFill>
                  <a:srgbClr val="006AB6"/>
                </a:solidFill>
              </a:rPr>
              <a:t/>
            </a:r>
            <a:br>
              <a:rPr lang="ru-RU" sz="1400" dirty="0">
                <a:solidFill>
                  <a:srgbClr val="006AB6"/>
                </a:solidFill>
              </a:rPr>
            </a:br>
            <a:r>
              <a:rPr lang="ru-RU" sz="1400" dirty="0">
                <a:solidFill>
                  <a:srgbClr val="006AB6"/>
                </a:solidFill>
              </a:rPr>
              <a:t>» Формуляр за кандидатстване за дистриктен </a:t>
            </a:r>
            <a:r>
              <a:rPr lang="ru-RU" sz="1400" dirty="0" smtClean="0">
                <a:solidFill>
                  <a:srgbClr val="006AB6"/>
                </a:solidFill>
              </a:rPr>
              <a:t>грант 2017-18</a:t>
            </a:r>
            <a:r>
              <a:rPr lang="ru-RU" sz="1400" dirty="0">
                <a:solidFill>
                  <a:srgbClr val="006AB6"/>
                </a:solidFill>
              </a:rPr>
              <a:t/>
            </a:r>
            <a:br>
              <a:rPr lang="ru-RU" sz="1400" dirty="0">
                <a:solidFill>
                  <a:srgbClr val="006AB6"/>
                </a:solidFill>
              </a:rPr>
            </a:br>
            <a:r>
              <a:rPr lang="ru-RU" sz="1400" dirty="0" smtClean="0">
                <a:solidFill>
                  <a:srgbClr val="006AB6"/>
                </a:solidFill>
              </a:rPr>
              <a:t>»</a:t>
            </a:r>
            <a:r>
              <a:rPr lang="ru-RU" sz="1400" dirty="0">
                <a:solidFill>
                  <a:srgbClr val="006AB6"/>
                </a:solidFill>
              </a:rPr>
              <a:t> РЪКОВОДСТВО ЗА КАНДИДАТСТВАНЕ ЗА ДИСТРИКТЕН ГРАНТ</a:t>
            </a:r>
          </a:p>
          <a:p>
            <a:pPr>
              <a:spcBef>
                <a:spcPts val="300"/>
              </a:spcBef>
            </a:pPr>
            <a:r>
              <a:rPr lang="ru-RU" sz="1400" dirty="0">
                <a:solidFill>
                  <a:srgbClr val="006AB6"/>
                </a:solidFill>
              </a:rPr>
              <a:t>» РЪКОВОДСТВО ЗА УПРАВЛЕНИЕ И ОТЧИТАНЕ НА ДИСТРИКТЕН ГРАНТ</a:t>
            </a:r>
          </a:p>
          <a:p>
            <a:pPr>
              <a:spcBef>
                <a:spcPts val="300"/>
              </a:spcBef>
            </a:pPr>
            <a:r>
              <a:rPr lang="ru-RU" sz="1400" dirty="0">
                <a:solidFill>
                  <a:srgbClr val="006AB6"/>
                </a:solidFill>
              </a:rPr>
              <a:t>» ПРИЛОЖЕНИЯ към Ръководство за управление и отчитане на дистриктни грантове</a:t>
            </a:r>
            <a:endParaRPr lang="en-GB" sz="1400" dirty="0">
              <a:solidFill>
                <a:srgbClr val="006AB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67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Ресурси – Глобални грантове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143000"/>
            <a:ext cx="565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b="1" dirty="0" smtClean="0">
                <a:solidFill>
                  <a:srgbClr val="006AB6"/>
                </a:solidFill>
                <a:latin typeface="+mn-lt"/>
              </a:rPr>
              <a:t>www.rotary.org/My Rotary</a:t>
            </a:r>
            <a:endParaRPr lang="en-GB" sz="2800" b="1" dirty="0">
              <a:solidFill>
                <a:srgbClr val="006AB6"/>
              </a:solidFill>
              <a:latin typeface="+mn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21272"/>
              </p:ext>
            </p:extLst>
          </p:nvPr>
        </p:nvGraphicFramePr>
        <p:xfrm>
          <a:off x="0" y="1799999"/>
          <a:ext cx="9168423" cy="241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2" name="PHOTO-PAINT" r:id="rId4" imgW="12382200" imgH="3257280" progId="CorelPHOTOPAINT.Image.13">
                  <p:embed/>
                </p:oleObj>
              </mc:Choice>
              <mc:Fallback>
                <p:oleObj name="PHOTO-PAINT" r:id="rId4" imgW="12382200" imgH="3257280" progId="CorelPHOTOPAINT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1799999"/>
                        <a:ext cx="9168423" cy="241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1" y="3312000"/>
            <a:ext cx="1212574" cy="4505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207826"/>
            <a:ext cx="1620000" cy="97380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7463510"/>
              </p:ext>
            </p:extLst>
          </p:nvPr>
        </p:nvGraphicFramePr>
        <p:xfrm>
          <a:off x="0" y="1800000"/>
          <a:ext cx="9180000" cy="3847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3" name="PHOTO-PAINT" r:id="rId8" imgW="11839320" imgH="4962240" progId="CorelPHOTOPAINT.Image.13">
                  <p:embed/>
                </p:oleObj>
              </mc:Choice>
              <mc:Fallback>
                <p:oleObj name="PHOTO-PAINT" r:id="rId8" imgW="11839320" imgH="4962240" progId="CorelPHOTOPAINT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0" y="1800000"/>
                        <a:ext cx="9180000" cy="3847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589452"/>
            <a:ext cx="1295400" cy="4505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595" y="2204420"/>
            <a:ext cx="1195623" cy="973800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9807512"/>
              </p:ext>
            </p:extLst>
          </p:nvPr>
        </p:nvGraphicFramePr>
        <p:xfrm>
          <a:off x="3727598" y="2776428"/>
          <a:ext cx="5416402" cy="3852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4" name="PHOTO-PAINT" r:id="rId11" imgW="7886520" imgH="5609880" progId="CorelPHOTOPAINT.Image.13">
                  <p:embed/>
                </p:oleObj>
              </mc:Choice>
              <mc:Fallback>
                <p:oleObj name="PHOTO-PAINT" r:id="rId11" imgW="7886520" imgH="5609880" progId="CorelPHOTOPAINT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27598" y="2776428"/>
                        <a:ext cx="5416402" cy="38529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301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0" presetClass="entr" presetSubtype="0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Ресурси </a:t>
            </a:r>
            <a:r>
              <a:rPr lang="bg-BG" altLang="en-US" sz="2800" b="1" dirty="0">
                <a:latin typeface="Arial Narrow" panose="020B0606020202030204" pitchFamily="34" charset="0"/>
                <a:cs typeface="Times New Roman" pitchFamily="18" charset="0"/>
              </a:rPr>
              <a:t>– Глобални грантове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285860"/>
            <a:ext cx="8826500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160692"/>
            <a:ext cx="1008111" cy="445968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4114800"/>
            <a:ext cx="66738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Group 4"/>
          <p:cNvGrpSpPr/>
          <p:nvPr/>
        </p:nvGrpSpPr>
        <p:grpSpPr>
          <a:xfrm>
            <a:off x="457200" y="5016515"/>
            <a:ext cx="8512144" cy="1274768"/>
            <a:chOff x="457200" y="5016515"/>
            <a:chExt cx="8512144" cy="1274768"/>
          </a:xfrm>
        </p:grpSpPr>
        <p:pic>
          <p:nvPicPr>
            <p:cNvPr id="12" name="Picture 11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57200" y="5016515"/>
              <a:ext cx="7698274" cy="1274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Rectangle 2"/>
            <p:cNvSpPr/>
            <p:nvPr/>
          </p:nvSpPr>
          <p:spPr>
            <a:xfrm>
              <a:off x="457200" y="5791199"/>
              <a:ext cx="8512144" cy="5000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Rectangle 1"/>
          <p:cNvSpPr/>
          <p:nvPr/>
        </p:nvSpPr>
        <p:spPr>
          <a:xfrm>
            <a:off x="4038600" y="3927460"/>
            <a:ext cx="4900642" cy="27463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300"/>
              </a:spcBef>
            </a:pPr>
            <a:r>
              <a:rPr lang="ru-RU" b="1" dirty="0">
                <a:solidFill>
                  <a:srgbClr val="006AB6"/>
                </a:solidFill>
              </a:rPr>
              <a:t>» </a:t>
            </a:r>
            <a:r>
              <a:rPr lang="ru-RU" dirty="0" smtClean="0">
                <a:solidFill>
                  <a:srgbClr val="006AB6"/>
                </a:solidFill>
              </a:rPr>
              <a:t>Ръководство Глобални Грантове</a:t>
            </a:r>
          </a:p>
          <a:p>
            <a:pPr>
              <a:spcBef>
                <a:spcPts val="300"/>
              </a:spcBef>
            </a:pPr>
            <a:r>
              <a:rPr lang="ru-RU" b="1" dirty="0">
                <a:solidFill>
                  <a:srgbClr val="006AB6"/>
                </a:solidFill>
              </a:rPr>
              <a:t>» </a:t>
            </a:r>
            <a:r>
              <a:rPr lang="ru-RU" dirty="0" smtClean="0">
                <a:solidFill>
                  <a:srgbClr val="006AB6"/>
                </a:solidFill>
              </a:rPr>
              <a:t>Ротари Зони на фокус</a:t>
            </a:r>
          </a:p>
          <a:p>
            <a:pPr>
              <a:spcBef>
                <a:spcPts val="300"/>
              </a:spcBef>
            </a:pPr>
            <a:r>
              <a:rPr lang="ru-RU" b="1" dirty="0">
                <a:solidFill>
                  <a:srgbClr val="006AB6"/>
                </a:solidFill>
              </a:rPr>
              <a:t>» </a:t>
            </a:r>
            <a:r>
              <a:rPr lang="ru-RU" dirty="0" smtClean="0">
                <a:solidFill>
                  <a:srgbClr val="006AB6"/>
                </a:solidFill>
              </a:rPr>
              <a:t>Политики на зони на фокус</a:t>
            </a:r>
          </a:p>
          <a:p>
            <a:pPr>
              <a:spcBef>
                <a:spcPts val="300"/>
              </a:spcBef>
            </a:pPr>
            <a:r>
              <a:rPr lang="ru-RU" b="1" dirty="0">
                <a:solidFill>
                  <a:srgbClr val="006AB6"/>
                </a:solidFill>
              </a:rPr>
              <a:t>» </a:t>
            </a:r>
            <a:r>
              <a:rPr lang="ru-RU" dirty="0" smtClean="0">
                <a:solidFill>
                  <a:srgbClr val="006AB6"/>
                </a:solidFill>
              </a:rPr>
              <a:t>Инструмент за оценка на общността</a:t>
            </a:r>
          </a:p>
          <a:p>
            <a:pPr>
              <a:spcBef>
                <a:spcPts val="300"/>
              </a:spcBef>
            </a:pPr>
            <a:r>
              <a:rPr lang="ru-RU" b="1" dirty="0">
                <a:solidFill>
                  <a:srgbClr val="006AB6"/>
                </a:solidFill>
              </a:rPr>
              <a:t>» </a:t>
            </a:r>
            <a:r>
              <a:rPr lang="ru-RU" dirty="0" smtClean="0">
                <a:solidFill>
                  <a:srgbClr val="006AB6"/>
                </a:solidFill>
              </a:rPr>
              <a:t>План за мониторинг и оценка на ГГ</a:t>
            </a:r>
          </a:p>
          <a:p>
            <a:pPr>
              <a:spcBef>
                <a:spcPts val="300"/>
              </a:spcBef>
            </a:pPr>
            <a:r>
              <a:rPr lang="ru-RU" b="1" dirty="0">
                <a:solidFill>
                  <a:srgbClr val="006AB6"/>
                </a:solidFill>
              </a:rPr>
              <a:t>» </a:t>
            </a:r>
            <a:r>
              <a:rPr lang="ru-RU" dirty="0" smtClean="0">
                <a:solidFill>
                  <a:srgbClr val="006AB6"/>
                </a:solidFill>
              </a:rPr>
              <a:t>План за ГГ за обучение – екипи за професионално обучение</a:t>
            </a:r>
          </a:p>
          <a:p>
            <a:pPr>
              <a:spcBef>
                <a:spcPts val="300"/>
              </a:spcBef>
            </a:pPr>
            <a:r>
              <a:rPr lang="ru-RU" b="1" dirty="0">
                <a:solidFill>
                  <a:srgbClr val="006AB6"/>
                </a:solidFill>
              </a:rPr>
              <a:t>» </a:t>
            </a:r>
            <a:r>
              <a:rPr lang="ru-RU" dirty="0" smtClean="0">
                <a:solidFill>
                  <a:srgbClr val="006AB6"/>
                </a:solidFill>
              </a:rPr>
              <a:t>Ръководство </a:t>
            </a:r>
            <a:r>
              <a:rPr lang="en-US" dirty="0" smtClean="0">
                <a:solidFill>
                  <a:srgbClr val="006AB6"/>
                </a:solidFill>
              </a:rPr>
              <a:t>Rotary Grant Center</a:t>
            </a:r>
            <a:r>
              <a:rPr lang="bg-BG" dirty="0" smtClean="0">
                <a:solidFill>
                  <a:srgbClr val="006AB6"/>
                </a:solidFill>
              </a:rPr>
              <a:t> – как се подава апликация за глобален грант</a:t>
            </a:r>
            <a:endParaRPr lang="en-GB" dirty="0">
              <a:solidFill>
                <a:srgbClr val="006AB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32492" y="5750270"/>
            <a:ext cx="3011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bg-BG" sz="2800" b="1" dirty="0" smtClean="0">
                <a:solidFill>
                  <a:srgbClr val="006AB6"/>
                </a:solidFill>
                <a:latin typeface="+mn-lt"/>
              </a:rPr>
              <a:t>ПРЕДСТОЯЩО &gt;&gt;</a:t>
            </a:r>
            <a:endParaRPr lang="en-GB" sz="2800" b="1" dirty="0">
              <a:solidFill>
                <a:srgbClr val="006AB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824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Ресурси – Общности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0000" y="1219200"/>
            <a:ext cx="4745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bg-BG" altLang="en-US" sz="26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КОЙ?</a:t>
            </a: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altLang="en-US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училища; здравни и социални заведения;</a:t>
            </a: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altLang="en-US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м</a:t>
            </a:r>
            <a:r>
              <a:rPr lang="bg-BG" altLang="en-US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естна власт;</a:t>
            </a: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altLang="en-US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НПО-та; професионални асоциации;</a:t>
            </a: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altLang="en-US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м</a:t>
            </a:r>
            <a:r>
              <a:rPr lang="bg-BG" altLang="en-US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естни неформални лидери;</a:t>
            </a: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altLang="en-US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е</a:t>
            </a:r>
            <a:r>
              <a:rPr lang="bg-BG" altLang="en-US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ксперти в различни области</a:t>
            </a:r>
            <a:endParaRPr lang="en-US" altLang="en-US" sz="26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altLang="en-US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бизнеса и др.</a:t>
            </a:r>
            <a:endParaRPr lang="en-GB" sz="2600" b="1" u="sng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81600" y="1219200"/>
            <a:ext cx="3962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bg-BG" altLang="en-US" sz="26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КАК:</a:t>
            </a: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altLang="en-US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с</a:t>
            </a:r>
            <a:r>
              <a:rPr lang="bg-BG" altLang="en-US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рещи – в клуба;</a:t>
            </a: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altLang="en-US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п</a:t>
            </a:r>
            <a:r>
              <a:rPr lang="bg-BG" altLang="en-US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осещения на място;</a:t>
            </a: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altLang="en-US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интервюта;</a:t>
            </a: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bg-BG" altLang="en-US" sz="26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ф</a:t>
            </a:r>
            <a:r>
              <a:rPr lang="bg-BG" altLang="en-US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окус групи и др.</a:t>
            </a:r>
            <a:endParaRPr lang="en-GB" sz="2600" b="1" u="sng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0DF9D26E-A750-4157-88CB-1A10DAA0BF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031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57800" y="3874154"/>
            <a:ext cx="3543548" cy="1993246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39058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Ресурси – Международни партньори 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0000" y="1530727"/>
            <a:ext cx="648000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en-US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връзки с </a:t>
            </a:r>
            <a:r>
              <a:rPr lang="bg-BG" altLang="en-US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клубове, вкл. побратимени;</a:t>
            </a: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en-US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лични </a:t>
            </a:r>
            <a:r>
              <a:rPr lang="bg-BG" altLang="en-US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и професионални </a:t>
            </a:r>
            <a:r>
              <a:rPr lang="bg-BG" altLang="en-US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контакти;</a:t>
            </a: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en-US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сайтове </a:t>
            </a:r>
            <a:r>
              <a:rPr lang="bg-BG" altLang="en-US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на Д</a:t>
            </a:r>
            <a:r>
              <a:rPr lang="bg-BG" altLang="en-US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истрикти;</a:t>
            </a: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en-US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с</a:t>
            </a:r>
            <a:r>
              <a:rPr lang="bg-BG" altLang="en-US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айтове на международни клубове;</a:t>
            </a: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en-US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участия </a:t>
            </a:r>
            <a:r>
              <a:rPr lang="bg-BG" altLang="en-US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в </a:t>
            </a:r>
            <a:r>
              <a:rPr lang="bg-BG" altLang="en-US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събития на РИ;</a:t>
            </a:r>
            <a:endParaRPr lang="en-US" altLang="en-US" sz="28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altLang="en-US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CADRE</a:t>
            </a:r>
            <a:endParaRPr lang="en-GB" sz="2800" b="1" u="sng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6511306"/>
              </p:ext>
            </p:extLst>
          </p:nvPr>
        </p:nvGraphicFramePr>
        <p:xfrm>
          <a:off x="0" y="2066332"/>
          <a:ext cx="9144000" cy="3107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58" name="PHOTO-PAINT" r:id="rId4" imgW="15496920" imgH="5267160" progId="CorelPHOTOPAINT.Image.13">
                  <p:embed/>
                </p:oleObj>
              </mc:Choice>
              <mc:Fallback>
                <p:oleObj name="PHOTO-PAINT" r:id="rId4" imgW="15496920" imgH="5267160" progId="CorelPHOTOPAINT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2066332"/>
                        <a:ext cx="9144000" cy="3107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60000" y="1143000"/>
            <a:ext cx="3657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3000" b="1" u="sng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www.rotary.org</a:t>
            </a:r>
            <a:endParaRPr lang="en-GB" sz="3000" b="1" u="sng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68" y="2544130"/>
            <a:ext cx="1400699" cy="5760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967326"/>
            <a:ext cx="1295400" cy="53275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800" y="4217929"/>
            <a:ext cx="1295400" cy="532758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5782160"/>
              </p:ext>
            </p:extLst>
          </p:nvPr>
        </p:nvGraphicFramePr>
        <p:xfrm>
          <a:off x="2895600" y="4806000"/>
          <a:ext cx="6288653" cy="205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59" name="PHOTO-PAINT" r:id="rId7" imgW="15182640" imgH="4952880" progId="CorelPHOTOPAINT.Image.13">
                  <p:embed/>
                </p:oleObj>
              </mc:Choice>
              <mc:Fallback>
                <p:oleObj name="PHOTO-PAINT" r:id="rId7" imgW="15182640" imgH="4952880" progId="CorelPHOTOPAINT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95600" y="4806000"/>
                        <a:ext cx="6288653" cy="205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0747301"/>
              </p:ext>
            </p:extLst>
          </p:nvPr>
        </p:nvGraphicFramePr>
        <p:xfrm>
          <a:off x="3060000" y="4806000"/>
          <a:ext cx="6103546" cy="205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60" name="PHOTO-PAINT" r:id="rId9" imgW="15077880" imgH="5067000" progId="CorelPHOTOPAINT.Image.13">
                  <p:embed/>
                </p:oleObj>
              </mc:Choice>
              <mc:Fallback>
                <p:oleObj name="PHOTO-PAINT" r:id="rId9" imgW="15077880" imgH="5067000" progId="CorelPHOTOPAINT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60000" y="4806000"/>
                        <a:ext cx="6103546" cy="205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515065"/>
              </p:ext>
            </p:extLst>
          </p:nvPr>
        </p:nvGraphicFramePr>
        <p:xfrm>
          <a:off x="3315586" y="1295400"/>
          <a:ext cx="5904614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61" name="PHOTO-PAINT" r:id="rId11" imgW="9067680" imgH="8191440" progId="CorelPHOTOPAINT.Image.13">
                  <p:embed/>
                </p:oleObj>
              </mc:Choice>
              <mc:Fallback>
                <p:oleObj name="PHOTO-PAINT" r:id="rId11" imgW="9067680" imgH="8191440" progId="CorelPHOTOPAINT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15586" y="1295400"/>
                        <a:ext cx="5904614" cy="533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372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1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Ресурси – Международни партньори 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954373"/>
              </p:ext>
            </p:extLst>
          </p:nvPr>
        </p:nvGraphicFramePr>
        <p:xfrm>
          <a:off x="65128" y="1524000"/>
          <a:ext cx="9042086" cy="433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01" name="PHOTO-PAINT" r:id="rId4" imgW="13220640" imgH="6343560" progId="CorelPHOTOPAINT.Image.13">
                  <p:embed/>
                </p:oleObj>
              </mc:Choice>
              <mc:Fallback>
                <p:oleObj name="PHOTO-PAINT" r:id="rId4" imgW="13220640" imgH="6343560" progId="CorelPHOTOPAINT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128" y="1524000"/>
                        <a:ext cx="9042086" cy="4338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174" y="2743200"/>
            <a:ext cx="1656184" cy="5760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2743200"/>
            <a:ext cx="1656184" cy="57606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4584"/>
            <a:ext cx="1656184" cy="576064"/>
          </a:xfrm>
          <a:prstGeom prst="rect">
            <a:avLst/>
          </a:prstGeom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068832"/>
              </p:ext>
            </p:extLst>
          </p:nvPr>
        </p:nvGraphicFramePr>
        <p:xfrm>
          <a:off x="0" y="1529255"/>
          <a:ext cx="7279174" cy="4333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02" name="PHOTO-PAINT" r:id="rId7" imgW="14849280" imgH="8839080" progId="CorelPHOTOPAINT.Image.13">
                  <p:embed/>
                </p:oleObj>
              </mc:Choice>
              <mc:Fallback>
                <p:oleObj name="PHOTO-PAINT" r:id="rId7" imgW="14849280" imgH="8839080" progId="CorelPHOTOPAINT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0" y="1529255"/>
                        <a:ext cx="7279174" cy="4333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634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360000" y="432000"/>
            <a:ext cx="6480000" cy="50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ПОДКРЕПА</a:t>
            </a:r>
            <a:endParaRPr lang="en-US" altLang="en-US" sz="2800" b="1" dirty="0" smtClean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371600"/>
            <a:ext cx="2228154" cy="22281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724818"/>
            <a:ext cx="1384592" cy="1484269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6668867" y="3983624"/>
            <a:ext cx="1987989" cy="1447800"/>
            <a:chOff x="4822357" y="1877218"/>
            <a:chExt cx="1981200" cy="147351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2357" y="1877218"/>
              <a:ext cx="1981200" cy="147351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9200" y="2188564"/>
              <a:ext cx="838200" cy="838200"/>
            </a:xfrm>
            <a:prstGeom prst="rect">
              <a:avLst/>
            </a:prstGeom>
          </p:spPr>
        </p:pic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51" y="3738321"/>
            <a:ext cx="1926000" cy="192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1591446"/>
            <a:ext cx="2219325" cy="161764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4114800"/>
            <a:ext cx="1343494" cy="131662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85" y="1578965"/>
            <a:ext cx="2452692" cy="1744988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4694956" y="4114800"/>
            <a:ext cx="1324844" cy="1324844"/>
            <a:chOff x="940847" y="4632044"/>
            <a:chExt cx="1656000" cy="165600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3487" y="4899700"/>
              <a:ext cx="1350720" cy="126000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847" y="4632044"/>
              <a:ext cx="1656000" cy="165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62709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8886464"/>
              </p:ext>
            </p:extLst>
          </p:nvPr>
        </p:nvGraphicFramePr>
        <p:xfrm>
          <a:off x="1066801" y="1171546"/>
          <a:ext cx="7315200" cy="4946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" name="PHOTO-PAINT" r:id="rId3" imgW="9324720" imgH="6305400" progId="CorelPHOTOPAINT.Image.13">
                  <p:embed/>
                </p:oleObj>
              </mc:Choice>
              <mc:Fallback>
                <p:oleObj name="PHOTO-PAINT" r:id="rId3" imgW="9324720" imgH="6305400" progId="CorelPHOTOPAINT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6801" y="1171546"/>
                        <a:ext cx="7315200" cy="4946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306762" y="525230"/>
            <a:ext cx="2971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bg-BG" sz="3000" b="1" dirty="0" smtClean="0">
                <a:solidFill>
                  <a:srgbClr val="006AB6"/>
                </a:solidFill>
                <a:latin typeface="Georgia" panose="02040502050405020303" pitchFamily="18" charset="0"/>
              </a:rPr>
              <a:t>БЛАГОДАРЯ</a:t>
            </a:r>
            <a:endParaRPr lang="en-GB" sz="3000" b="1" dirty="0">
              <a:solidFill>
                <a:srgbClr val="006AB6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14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447800"/>
            <a:ext cx="6781800" cy="41521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572000"/>
            <a:ext cx="1981200" cy="198120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5"/>
          <a:stretch>
            <a:fillRect/>
          </a:stretch>
        </p:blipFill>
        <p:spPr>
          <a:xfrm>
            <a:off x="609600" y="381000"/>
            <a:ext cx="2416458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56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220663" y="533400"/>
            <a:ext cx="624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bg-BG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Начини за подкрепа на ФР чрез дарения</a:t>
            </a:r>
            <a:endParaRPr lang="bg-BG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20663" y="1403272"/>
            <a:ext cx="8542337" cy="3778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Чрез дарение по банка; 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Чрез дарение през сайта на Ротари Интернешънъл: 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+mn-lt"/>
                <a:hlinkClick r:id="rId2"/>
              </a:rPr>
              <a:t>www.rotary.org/give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;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Бъди вдъхновението чрез доброволчество;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Създаване на Глобален грант.</a:t>
            </a:r>
            <a:endParaRPr lang="bg-BG" sz="28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2514600" lvl="4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За детайли виж секция: Практични съвети в презентацията.</a:t>
            </a:r>
            <a:endParaRPr lang="bg-BG" sz="28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88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96039" y="3192173"/>
            <a:ext cx="2735262" cy="272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4" name="Content Placeholder 6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93" b="-2"/>
          <a:stretch>
            <a:fillRect/>
          </a:stretch>
        </p:blipFill>
        <p:spPr bwMode="auto">
          <a:xfrm>
            <a:off x="7386638" y="-7938"/>
            <a:ext cx="1754187" cy="271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6" name="Content Placeholder 9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20"/>
          <a:stretch/>
        </p:blipFill>
        <p:spPr bwMode="auto">
          <a:xfrm>
            <a:off x="-21791" y="2703228"/>
            <a:ext cx="6417830" cy="321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7" name="Picture 5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3"/>
          <a:stretch/>
        </p:blipFill>
        <p:spPr bwMode="auto">
          <a:xfrm>
            <a:off x="1985963" y="-7938"/>
            <a:ext cx="5467350" cy="271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-3175" y="2692400"/>
            <a:ext cx="9144000" cy="541338"/>
          </a:xfrm>
          <a:prstGeom prst="rect">
            <a:avLst/>
          </a:prstGeom>
          <a:solidFill>
            <a:srgbClr val="005DAA"/>
          </a:solidFill>
          <a:ln w="9525">
            <a:solidFill>
              <a:srgbClr val="005DAA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ctr"/>
            <a:endParaRPr lang="en-US" altLang="en-US">
              <a:solidFill>
                <a:srgbClr val="E7E7E8"/>
              </a:solidFill>
              <a:latin typeface="Calibri" charset="0"/>
            </a:endParaRPr>
          </a:p>
        </p:txBody>
      </p:sp>
      <p:sp>
        <p:nvSpPr>
          <p:cNvPr id="49159" name="Title 7"/>
          <p:cNvSpPr txBox="1">
            <a:spLocks/>
          </p:cNvSpPr>
          <p:nvPr/>
        </p:nvSpPr>
        <p:spPr bwMode="auto">
          <a:xfrm>
            <a:off x="236538" y="2690813"/>
            <a:ext cx="86868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ctr"/>
            <a:r>
              <a:rPr lang="bg-BG" altLang="en-US" sz="3500" b="1" dirty="0">
                <a:solidFill>
                  <a:schemeClr val="bg1"/>
                </a:solidFill>
                <a:latin typeface="Arial Narrow Bold" pitchFamily="-84" charset="0"/>
              </a:rPr>
              <a:t>Полио Плюс </a:t>
            </a:r>
            <a:r>
              <a:rPr lang="bg-BG" sz="3500" b="1" dirty="0">
                <a:solidFill>
                  <a:schemeClr val="bg1"/>
                </a:solidFill>
                <a:latin typeface="Arial Narrow Bold" pitchFamily="-84" charset="0"/>
              </a:rPr>
              <a:t>– на финалната </a:t>
            </a:r>
            <a:r>
              <a:rPr lang="bg-BG" sz="3500" b="1" dirty="0" smtClean="0">
                <a:solidFill>
                  <a:schemeClr val="bg1"/>
                </a:solidFill>
                <a:latin typeface="Arial Narrow Bold" pitchFamily="-84" charset="0"/>
              </a:rPr>
              <a:t>права</a:t>
            </a:r>
            <a:endParaRPr lang="bg-BG" sz="3500" b="1" dirty="0">
              <a:solidFill>
                <a:schemeClr val="bg1"/>
              </a:solidFill>
              <a:latin typeface="Arial Narrow Bold" pitchFamily="-84" charset="0"/>
            </a:endParaRPr>
          </a:p>
        </p:txBody>
      </p:sp>
      <p:pic>
        <p:nvPicPr>
          <p:cNvPr id="49161" name="Content Placeholder 6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75" y="5125"/>
            <a:ext cx="1989138" cy="269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54904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2"/>
          <p:cNvSpPr txBox="1">
            <a:spLocks/>
          </p:cNvSpPr>
          <p:nvPr/>
        </p:nvSpPr>
        <p:spPr bwMode="auto">
          <a:xfrm>
            <a:off x="381000" y="1202277"/>
            <a:ext cx="8462824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1988: 350 000 случая годишно / 1000 на ден в 125 страни; </a:t>
            </a:r>
            <a:r>
              <a:rPr lang="bg-BG" sz="2800" b="1" u="sng" dirty="0" smtClean="0">
                <a:solidFill>
                  <a:srgbClr val="00489D"/>
                </a:solidFill>
                <a:latin typeface="+mn-lt"/>
              </a:rPr>
              <a:t>2016 – 27 случая в три страни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.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Ротари: Дарения в размер 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над </a:t>
            </a:r>
            <a:r>
              <a:rPr 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US$ 1,3 милиарда, мащабни кампании на ротарианци и доброволци за 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ваксиниране.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endParaRPr lang="bg-BG" sz="28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123" name="Title 1"/>
          <p:cNvSpPr txBox="1">
            <a:spLocks/>
          </p:cNvSpPr>
          <p:nvPr/>
        </p:nvSpPr>
        <p:spPr bwMode="auto">
          <a:xfrm>
            <a:off x="381000" y="509400"/>
            <a:ext cx="6405424" cy="44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bg-BG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Един свят без полиомиелит</a:t>
            </a:r>
            <a:endParaRPr lang="bg-BG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3210" y="3793689"/>
            <a:ext cx="5450790" cy="3064312"/>
          </a:xfrm>
          <a:prstGeom prst="rect">
            <a:avLst/>
          </a:prstGeom>
          <a:noFill/>
          <a:ln w="9525">
            <a:solidFill>
              <a:srgbClr val="58585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81000" y="3716877"/>
            <a:ext cx="3173701" cy="230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Партньори</a:t>
            </a:r>
            <a:r>
              <a:rPr lang="bg-BG" sz="24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: Ротари Интернешънъл, Световната здравна организация, УНИЦЕФ, Фондация Бил и Мелинда </a:t>
            </a:r>
            <a:r>
              <a:rPr lang="bg-BG" sz="24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Гейтс.</a:t>
            </a:r>
            <a:endParaRPr lang="bg-BG" sz="24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646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2"/>
          <p:cNvSpPr txBox="1">
            <a:spLocks/>
          </p:cNvSpPr>
          <p:nvPr/>
        </p:nvSpPr>
        <p:spPr bwMode="auto">
          <a:xfrm>
            <a:off x="411163" y="1219200"/>
            <a:ext cx="8732837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Твоето дарение прави разликата!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Всяко дарение спасява живот в Света!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Животът ти е дар, а чрез дарението ти даваш този дар на следващите поколения след теб!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Всичко, което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ти </a:t>
            </a:r>
            <a:b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</a:b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дариш</a:t>
            </a:r>
            <a:r>
              <a:rPr lang="bg-BG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винаги</a:t>
            </a:r>
            <a:b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</a:br>
            <a:r>
              <a:rPr lang="bg-BG" sz="28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се утроява.</a:t>
            </a:r>
            <a:endParaRPr lang="bg-BG" sz="28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123" name="Title 1"/>
          <p:cNvSpPr txBox="1">
            <a:spLocks/>
          </p:cNvSpPr>
          <p:nvPr/>
        </p:nvSpPr>
        <p:spPr bwMode="auto">
          <a:xfrm>
            <a:off x="346283" y="514913"/>
            <a:ext cx="6435517" cy="39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bg-BG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Защо е важно да </a:t>
            </a:r>
            <a:r>
              <a:rPr lang="bg-BG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даряваме?</a:t>
            </a:r>
            <a:endParaRPr lang="bg-BG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3008" y="4032504"/>
            <a:ext cx="5650992" cy="2825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658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2"/>
          <p:cNvSpPr txBox="1">
            <a:spLocks/>
          </p:cNvSpPr>
          <p:nvPr/>
        </p:nvSpPr>
        <p:spPr bwMode="auto">
          <a:xfrm>
            <a:off x="404564" y="1547999"/>
            <a:ext cx="3132137" cy="263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В клуба;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В Ротари; 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В обществото;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В Света.</a:t>
            </a:r>
            <a:endParaRPr lang="bg-BG" sz="30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123" name="Title 1"/>
          <p:cNvSpPr txBox="1">
            <a:spLocks/>
          </p:cNvSpPr>
          <p:nvPr/>
        </p:nvSpPr>
        <p:spPr bwMode="auto">
          <a:xfrm>
            <a:off x="0" y="533400"/>
            <a:ext cx="8764587" cy="45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bg-BG" sz="2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Успешна </a:t>
            </a:r>
            <a:r>
              <a:rPr lang="bg-BG" sz="2600" b="1" dirty="0">
                <a:solidFill>
                  <a:schemeClr val="bg1"/>
                </a:solidFill>
                <a:latin typeface="Arial Narrow" panose="020B0606020202030204" pitchFamily="34" charset="0"/>
              </a:rPr>
              <a:t>кампания за набиране на </a:t>
            </a:r>
            <a:r>
              <a:rPr lang="bg-BG" sz="2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средства - Как?</a:t>
            </a:r>
            <a:endParaRPr lang="en-US" sz="2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08135" y="1257776"/>
            <a:ext cx="5235865" cy="36252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37552"/>
            <a:ext cx="9144000" cy="117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81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 DTeamPresentationsSlive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DTeamPresentationsSliven</Template>
  <TotalTime>865</TotalTime>
  <Words>1348</Words>
  <Application>Microsoft Office PowerPoint</Application>
  <PresentationFormat>On-screen Show (4:3)</PresentationFormat>
  <Paragraphs>355</Paragraphs>
  <Slides>49</Slides>
  <Notes>28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68" baseType="lpstr">
      <vt:lpstr>MS PGothic</vt:lpstr>
      <vt:lpstr>MS PGothic</vt:lpstr>
      <vt:lpstr>SimSun</vt:lpstr>
      <vt:lpstr>Arial</vt:lpstr>
      <vt:lpstr>Arial Narrow</vt:lpstr>
      <vt:lpstr>Arial Narrow Bold</vt:lpstr>
      <vt:lpstr>Arial Nova Cond</vt:lpstr>
      <vt:lpstr>Calibri</vt:lpstr>
      <vt:lpstr>Consolas</vt:lpstr>
      <vt:lpstr>Gabriola</vt:lpstr>
      <vt:lpstr>Georgia</vt:lpstr>
      <vt:lpstr>Times New Roman</vt:lpstr>
      <vt:lpstr>Wingdings</vt:lpstr>
      <vt:lpstr>ヒラギノ角ゴ Pro W3</vt:lpstr>
      <vt:lpstr>Template DTeamPresentationsSliven</vt:lpstr>
      <vt:lpstr>Custom Design</vt:lpstr>
      <vt:lpstr>2_Custom Design</vt:lpstr>
      <vt:lpstr>3_Custom Design</vt:lpstr>
      <vt:lpstr>PHOTO-PAINT</vt:lpstr>
      <vt:lpstr>PowerPoint Presentation</vt:lpstr>
      <vt:lpstr>Подкрепа за Фондация Ротари – начини и защо е важно.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Дистриктен грант - от планиране до реализация и отчитане.</vt:lpstr>
      <vt:lpstr>Що е Дистриктен грант</vt:lpstr>
      <vt:lpstr>Дистриктен грант - ЕТАПИ</vt:lpstr>
      <vt:lpstr>Дистриктен грант - Tips</vt:lpstr>
      <vt:lpstr>Дистриктен грант - Tips</vt:lpstr>
      <vt:lpstr>Дистриктен грант - Tips</vt:lpstr>
      <vt:lpstr>Дистриктен грант - Tips</vt:lpstr>
      <vt:lpstr>Кандидатстване за дистриктен грант</vt:lpstr>
      <vt:lpstr>Изпълнение и Отчитане</vt:lpstr>
      <vt:lpstr>PowerPoint Presentation</vt:lpstr>
      <vt:lpstr>От локални към глобални - анализ на дистриктните и глобални грантове. Наличен ДДФ.</vt:lpstr>
      <vt:lpstr>ФОНДАЦИЯ РОТАРИ</vt:lpstr>
      <vt:lpstr>Дистриктни грантове - статистика</vt:lpstr>
      <vt:lpstr>Глобални грантове - статистика</vt:lpstr>
      <vt:lpstr>Дистриктен Фонд - ДДФ</vt:lpstr>
      <vt:lpstr>Благодаря и На добър час!</vt:lpstr>
      <vt:lpstr>Ресурси и Подкрепа</vt:lpstr>
      <vt:lpstr>РЕСУРСИ и ПОДКРЕПА:</vt:lpstr>
      <vt:lpstr>Ресурси – Дистриктни грантове</vt:lpstr>
      <vt:lpstr>Ресурси – Дистриктни грантове</vt:lpstr>
      <vt:lpstr>Ресурси – Глобални грантове</vt:lpstr>
      <vt:lpstr>Ресурси – Глобални грантове</vt:lpstr>
      <vt:lpstr>Ресурси – Общности</vt:lpstr>
      <vt:lpstr>Ресурси – Международни партньори </vt:lpstr>
      <vt:lpstr>Ресурси – Международни партньори </vt:lpstr>
      <vt:lpstr>ПОДКРЕПА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Предстоящи събития в Д2482</dc:title>
  <dc:creator>Tanya</dc:creator>
  <cp:lastModifiedBy>cally</cp:lastModifiedBy>
  <cp:revision>225</cp:revision>
  <dcterms:created xsi:type="dcterms:W3CDTF">2018-02-05T05:59:03Z</dcterms:created>
  <dcterms:modified xsi:type="dcterms:W3CDTF">2018-03-20T23:03:26Z</dcterms:modified>
</cp:coreProperties>
</file>